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x" ContentType="application/vnd.openxmlformats-officedocument.wordprocessingml.documen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 id="2147483660" r:id="rId4"/>
    <p:sldMasterId id="2147483664" r:id="rId5"/>
    <p:sldMasterId id="2147483668" r:id="rId6"/>
    <p:sldMasterId id="2147483676" r:id="rId7"/>
  </p:sldMasterIdLst>
  <p:notesMasterIdLst>
    <p:notesMasterId r:id="rId9"/>
  </p:notesMasterIdLst>
  <p:handoutMasterIdLst>
    <p:handoutMasterId r:id="rId45"/>
  </p:handoutMasterIdLst>
  <p:sldIdLst>
    <p:sldId id="269" r:id="rId8"/>
    <p:sldId id="12819" r:id="rId10"/>
    <p:sldId id="12820" r:id="rId11"/>
    <p:sldId id="12727" r:id="rId12"/>
    <p:sldId id="12757" r:id="rId13"/>
    <p:sldId id="12726" r:id="rId14"/>
    <p:sldId id="12725" r:id="rId15"/>
    <p:sldId id="12694" r:id="rId16"/>
    <p:sldId id="12695" r:id="rId17"/>
    <p:sldId id="12821" r:id="rId18"/>
    <p:sldId id="12696" r:id="rId19"/>
    <p:sldId id="12758" r:id="rId20"/>
    <p:sldId id="12759" r:id="rId21"/>
    <p:sldId id="12761" r:id="rId22"/>
    <p:sldId id="12637" r:id="rId23"/>
    <p:sldId id="12642" r:id="rId24"/>
    <p:sldId id="12822" r:id="rId25"/>
    <p:sldId id="12762" r:id="rId26"/>
    <p:sldId id="12732" r:id="rId27"/>
    <p:sldId id="12733" r:id="rId28"/>
    <p:sldId id="12803" r:id="rId29"/>
    <p:sldId id="12804" r:id="rId30"/>
    <p:sldId id="12763" r:id="rId31"/>
    <p:sldId id="12691" r:id="rId32"/>
    <p:sldId id="12786" r:id="rId33"/>
    <p:sldId id="12785" r:id="rId34"/>
    <p:sldId id="12787" r:id="rId35"/>
    <p:sldId id="12788" r:id="rId36"/>
    <p:sldId id="12780" r:id="rId37"/>
    <p:sldId id="12795" r:id="rId38"/>
    <p:sldId id="12692" r:id="rId39"/>
    <p:sldId id="12693" r:id="rId40"/>
    <p:sldId id="12731" r:id="rId41"/>
    <p:sldId id="12802" r:id="rId42"/>
    <p:sldId id="12800" r:id="rId43"/>
    <p:sldId id="12645" r:id="rId44"/>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f" initials="M" lastIdx="1" clrIdx="0"/>
  <p:cmAuthor id="307" name="未知用户93" initials="" lastIdx="1" clrIdx="0"/>
  <p:cmAuthor id="1" name="Microsoft Office User" initials="MOU" lastIdx="1" clrIdx="0"/>
  <p:cmAuthor id="308" name="未知用户90" initials="" lastIdx="6" clrIdx="1"/>
  <p:cmAuthor id="2" name="Wei Yang" initials="WY" lastIdx="1" clrIdx="1"/>
  <p:cmAuthor id="309" name="未知用户91" initials="" lastIdx="0" clrIdx="1"/>
  <p:cmAuthor id="3" name="范小双" initials="u" lastIdx="1" clrIdx="2"/>
  <p:cmAuthor id="310" name="未知用户92" initials="" lastIdx="1" clrIdx="0"/>
  <p:cmAuthor id="4" name="Tianyang Feng(联通集团信息化部（信息安全部）)" initials="TF" lastIdx="1" clrIdx="3"/>
  <p:cmAuthor id="311" name="未知用户74" initials="" lastIdx="5" clrIdx="1"/>
  <p:cmAuthor id="5" name="Iris YuanGao" initials="irgao" lastIdx="2" clrIdx="2"/>
  <p:cmAuthor id="312" name="未知用户75" initials="" lastIdx="8" clrIdx="0"/>
  <p:cmAuthor id="6" name="胡文慧" initials="胡" lastIdx="1" clrIdx="5"/>
  <p:cmAuthor id="313" name="未知用户76" initials="" lastIdx="1" clrIdx="0"/>
  <p:cmAuthor id="7" name="宁安亮" initials="N" lastIdx="2" clrIdx="6"/>
  <p:cmAuthor id="314" name="未知用户77" initials="" lastIdx="8" clrIdx="0"/>
  <p:cmAuthor id="8" name="Administrator" initials="A" lastIdx="1" clrIdx="7"/>
  <p:cmAuthor id="315" name="未知用户78" initials="" lastIdx="8" clrIdx="0"/>
  <p:cmAuthor id="9" name="孙艺" initials="孙" lastIdx="1" clrIdx="8"/>
  <p:cmAuthor id="316" name="未知用户79" initials="" lastIdx="1" clrIdx="0"/>
  <p:cmAuthor id="10" name="BAIXX11" initials="W用" lastIdx="1" clrIdx="9"/>
  <p:cmAuthor id="317" name="未知用户80" initials="" lastIdx="1" clrIdx="0"/>
  <p:cmAuthor id="11" name="赵晨斌" initials="赵" lastIdx="1" clrIdx="10"/>
  <p:cmAuthor id="318" name="Harry xu" initials="" lastIdx="1" clrIdx="0"/>
  <p:cmAuthor id="12" name="shi jinuyu" initials="sj" lastIdx="1" clrIdx="11"/>
  <p:cmAuthor id="319" name="未知用户27" initials="未" lastIdx="1" clrIdx="0"/>
  <p:cmAuthor id="13" name="unilabs" initials="u" lastIdx="1" clrIdx="12"/>
  <p:cmAuthor id="320" name="未知用户35" initials="未" lastIdx="1" clrIdx="0"/>
  <p:cmAuthor id="14" name="李岩（IT）" initials="李" lastIdx="2" clrIdx="13"/>
  <p:cmAuthor id="321" name="未知用户111" initials="未" lastIdx="1" clrIdx="1"/>
  <p:cmAuthor id="15" name="13686" initials="1" lastIdx="1" clrIdx="14"/>
  <p:cmAuthor id="16" name="周辉" initials="周" lastIdx="1" clrIdx="15"/>
  <p:cmAuthor id="17" name="ccb" initials="c" lastIdx="1" clrIdx="0"/>
  <p:cmAuthor id="18" name="sx_xuzx" initials="s" lastIdx="26" clrIdx="17"/>
  <p:cmAuthor id="19" name="tplife" initials="t" lastIdx="2" clrIdx="0"/>
  <p:cmAuthor id="20" name="孟 昕" initials="孟" lastIdx="1" clrIdx="18"/>
  <p:cmAuthor id="21" name="Roet-Reinking, Nathalie" initials="R" lastIdx="1" clrIdx="0"/>
  <p:cmAuthor id="22" name="Redeker, Yolanda" initials="R" lastIdx="9" clrIdx="1"/>
  <p:cmAuthor id="23" name="Tseng, Melanie" initials="T" lastIdx="3" clrIdx="2"/>
  <p:cmAuthor id="24" name="杨素雯" initials="杨" lastIdx="30" clrIdx="1"/>
  <p:cmAuthor id="25" name="Tao, Sherry Sitong" initials="T" lastIdx="1" clrIdx="14"/>
  <p:cmAuthor id="26" name="Xin Wang (IB)" initials="X" lastIdx="7" clrIdx="0"/>
  <p:cmAuthor id="27" name="hj" initials="h" lastIdx="2" clrIdx="2"/>
  <p:cmAuthor id="28" name="IKKI" initials="I" lastIdx="1" clrIdx="0"/>
  <p:cmAuthor id="29" name="於宝泉" initials="於" lastIdx="0" clrIdx="2"/>
  <p:cmAuthor id="30" name="weijj52" initials="w" lastIdx="2" clrIdx="29"/>
  <p:cmAuthor id="31" name="Author" initials="A" lastIdx="0" clrIdx="30"/>
  <p:cmAuthor id="287643681" name="殷格非" initials="殷" lastIdx="2" clrIdx="0"/>
  <p:cmAuthor id="32" name="王凯10177225" initials="王凯10177225" lastIdx="2" clrIdx="31"/>
  <p:cmAuthor id="287643682" name="z r" initials="zr" lastIdx="5" clrIdx="12"/>
  <p:cmAuthor id="33" name="wangjiarui" initials="w" lastIdx="1" clrIdx="32"/>
  <p:cmAuthor id="34" name="马媛" initials="马" lastIdx="1" clrIdx="33"/>
  <p:cmAuthor id="35" name="徐芳" initials="徐" lastIdx="1" clrIdx="34"/>
  <p:cmAuthor id="36" name="许嘉珍" initials="u" lastIdx="1" clrIdx="36"/>
  <p:cmAuthor id="37" name="黄珂10009187" initials="黄珂10009187" lastIdx="1" clrIdx="37"/>
  <p:cmAuthor id="38" name="赵欣" initials="zx" lastIdx="4" clrIdx="37"/>
  <p:cmAuthor id="39" name="Charley" initials="C" lastIdx="1" clrIdx="0"/>
  <p:cmAuthor id="40" name="bay" initials="b" lastIdx="1" clrIdx="39"/>
  <p:cmAuthor id="41" name="未知的使用者4" initials="未" lastIdx="1" clrIdx="0"/>
  <p:cmAuthor id="42" name="yuanjy" initials="y" lastIdx="1" clrIdx="41"/>
  <p:cmAuthor id="43" name="刘凯铃" initials="刘" lastIdx="12" clrIdx="42"/>
  <p:cmAuthor id="44" name="guocc" initials="g" lastIdx="1" clrIdx="1"/>
  <p:cmAuthor id="45" name="未知的使用者1" initials="未" lastIdx="8" clrIdx="0"/>
  <p:cmAuthor id="46" name="未知的使用者2" initials="未" lastIdx="1" clrIdx="0"/>
  <p:cmAuthor id="47" name="未知的使用者7" initials="未" lastIdx="1" clrIdx="0"/>
  <p:cmAuthor id="48" name="zhangxc210" initials="z" lastIdx="22" clrIdx="47"/>
  <p:cmAuthor id="49" name="wyao8" initials="w" lastIdx="1" clrIdx="48"/>
  <p:cmAuthor id="50" name="未知的使用者21" initials="未" lastIdx="1" clrIdx="0"/>
  <p:cmAuthor id="191251535" name="沈霄雷" initials="沈" lastIdx="833089" clrIdx="0"/>
  <p:cmAuthor id="52" name="lantj" initials="l" lastIdx="1" clrIdx="51"/>
  <p:cmAuthor id="191251536" name="张钰" initials="张" lastIdx="1" clrIdx="25"/>
  <p:cmAuthor id="53" name="zhangjj" initials="z" lastIdx="1" clrIdx="52"/>
  <p:cmAuthor id="191251537" name="郭 浩" initials="郭" lastIdx="2" clrIdx="25"/>
  <p:cmAuthor id="54" name="Shirley" initials="S" lastIdx="2" clrIdx="53"/>
  <p:cmAuthor id="55" name="未知的使用者70" initials="" lastIdx="1" clrIdx="0"/>
  <p:cmAuthor id="56" name="未知的使用者85" initials="" lastIdx="1" clrIdx="0"/>
  <p:cmAuthor id="57" name="wumeng" initials="w" lastIdx="1" clrIdx="56"/>
  <p:cmAuthor id="58" name="未知的使用者87" initials="" lastIdx="1" clrIdx="0"/>
  <p:cmAuthor id="59" name="Saku Uchikawa" initials="S" lastIdx="11" clrIdx="0"/>
  <p:cmAuthor id="60" name="未知的使用者90" initials="" lastIdx="8" clrIdx="0"/>
  <p:cmAuthor id="61" name="張秀娟" initials="張" lastIdx="1" clrIdx="2"/>
  <p:cmAuthor id="62" name="未知的使用者34" initials="未" lastIdx="1" clrIdx="0"/>
  <p:cmAuthor id="63" name="未知的使用者98" initials="" lastIdx="1" clrIdx="0"/>
  <p:cmAuthor id="64" name="CHRISYU" initials="" lastIdx="1" clrIdx="0"/>
  <p:cmAuthor id="65" name="未知的使用者113" initials="" lastIdx="1" clrIdx="2"/>
  <p:cmAuthor id="66" name="liucunri" initials="" lastIdx="1" clrIdx="0"/>
  <p:cmAuthor id="67" name="qihua-DCMS" initials="q" lastIdx="0" clrIdx="0"/>
  <p:cmAuthor id="68" name="Unknown User48" initials="" lastIdx="8" clrIdx="0"/>
  <p:cmAuthor id="69" name="未知用户82" initials="未知用户82" lastIdx="1" clrIdx="0"/>
  <p:cmAuthor id="70" name="未知用户83" initials="未知用户83" lastIdx="1" clrIdx="0"/>
  <p:cmAuthor id="71" name="未知用户84" initials="未知用户84" lastIdx="5" clrIdx="0"/>
  <p:cmAuthor id="72" name="未知用户137" initials="未知用户137" lastIdx="10" clrIdx="0"/>
  <p:cmAuthor id="73" name="未知用户21" initials="未" lastIdx="1" clrIdx="0"/>
  <p:cmAuthor id="74" name="未知用户138" initials="未知用户138" lastIdx="0" clrIdx="1"/>
  <p:cmAuthor id="75" name="作者" initials="A" lastIdx="0" clrIdx="24"/>
  <p:cmAuthor id="76" name="黄译萱(联通上海市上海市分公司)" initials="MSOffice" lastIdx="3" clrIdx="25"/>
  <p:cmAuthor id="77" name="邵丹(联通上海市上海市分公司)" initials="邵丹(联通上海市上海市分公司)" lastIdx="1" clrIdx="26"/>
  <p:cmAuthor id="78" name="Lina Hang(联通上海市上海市分公司)" initials="LH" lastIdx="2" clrIdx="27"/>
  <p:cmAuthor id="79" name="未知的使用者16" initials="未" lastIdx="6" clrIdx="0"/>
  <p:cmAuthor id="80" name="未知的使用者13" initials="未" lastIdx="1" clrIdx="0"/>
  <p:cmAuthor id="81" name="未知的使用者14" initials="未" lastIdx="2" clrIdx="0"/>
  <p:cmAuthor id="82" name="廖麗華" initials="廖" lastIdx="1" clrIdx="0"/>
  <p:cmAuthor id="83" name="未知的使用者12" initials="未" lastIdx="1" clrIdx="0"/>
  <p:cmAuthor id="84" name="未知用户129" initials="未知用户129" lastIdx="1" clrIdx="0"/>
  <p:cmAuthor id="85" name="唐可欣" initials="唐" lastIdx="1" clrIdx="0"/>
  <p:cmAuthor id="86" name="王鹏凯" initials="" lastIdx="1" clrIdx="0"/>
  <p:cmAuthor id="87" name="未知的使用者35" initials="未" lastIdx="1" clrIdx="0"/>
  <p:cmAuthor id="88" name="未知的使用者33" initials="未" lastIdx="1" clrIdx="0"/>
  <p:cmAuthor id="89" name="Admin" initials="A" lastIdx="1" clrIdx="2"/>
  <p:cmAuthor id="90" name="未知的使用者93" initials="" lastIdx="1" clrIdx="1"/>
  <p:cmAuthor id="92" name="LeeElva" initials="" lastIdx="1" clrIdx="0"/>
  <p:cmAuthor id="93" name="未知用户99" initials="" lastIdx="1" clrIdx="2"/>
  <p:cmAuthor id="95" name="未知的使用者115" initials="" lastIdx="1" clrIdx="1"/>
  <p:cmAuthor id="96" name="未知用户57" initials="" lastIdx="1" clrIdx="0"/>
  <p:cmAuthor id="97" name="lianghb" initials="" lastIdx="19" clrIdx="0"/>
  <p:cmAuthor id="98" name="未知用户17" initials="" lastIdx="0" clrIdx="1"/>
  <p:cmAuthor id="99" name="Deanna Schuler (Bookey Consulting)" initials="" lastIdx="2" clrIdx="0"/>
  <p:cmAuthor id="100" name="未知的使用者57" initials="未" lastIdx="1" clrIdx="0"/>
  <p:cmAuthor id="103" name="未知用户102" initials="" lastIdx="1" clrIdx="1"/>
  <p:cmAuthor id="104" name="maxine" initials="" lastIdx="0" clrIdx="0"/>
  <p:cmAuthor id="105" name="未知的使用者121" initials="" lastIdx="1" clrIdx="1"/>
  <p:cmAuthor id="107" name="周元元" initials="" lastIdx="5" clrIdx="0"/>
  <p:cmAuthor id="108" name="未知的使用者27" initials="" lastIdx="8" clrIdx="0"/>
  <p:cmAuthor id="110" name="未知的使用者30" initials="" lastIdx="8" clrIdx="0"/>
  <p:cmAuthor id="111" name="未知的使用者53" initials="" lastIdx="1" clrIdx="0"/>
  <p:cmAuthor id="112" name="未知用户58" initials="" lastIdx="5" clrIdx="1"/>
  <p:cmAuthor id="113" name="未知的使用者25" initials="" lastIdx="1" clrIdx="0"/>
  <p:cmAuthor id="114" name="liupeng" initials="" lastIdx="1" clrIdx="1"/>
  <p:cmAuthor id="115" name="未知用户24" initials="" lastIdx="1" clrIdx="0"/>
  <p:cmAuthor id="116" name="AbuSina" initials="" lastIdx="2" clrIdx="0"/>
  <p:cmAuthor id="117" name="hl sun" initials="" lastIdx="1" clrIdx="0"/>
  <p:cmAuthor id="118" name="未知的使用者94" initials="" lastIdx="1" clrIdx="2"/>
  <p:cmAuthor id="119" name="未知用户66" initials="" lastIdx="1" clrIdx="0"/>
  <p:cmAuthor id="121" name="未知用户19" initials="" lastIdx="1" clrIdx="0"/>
  <p:cmAuthor id="122" name="周宏達JerryChou" initials="" lastIdx="6" clrIdx="2"/>
  <p:cmAuthor id="124" name="未知用户7" initials="" lastIdx="1" clrIdx="0"/>
  <p:cmAuthor id="125" name="未知的使用者56" initials="" lastIdx="1" clrIdx="0"/>
  <p:cmAuthor id="127" name="未知的使用者119" initials="" lastIdx="1" clrIdx="2"/>
  <p:cmAuthor id="128" name="未知用户59" initials="" lastIdx="0" clrIdx="1"/>
  <p:cmAuthor id="129" name="未知的使用者22" initials="" lastIdx="8" clrIdx="0"/>
  <p:cmAuthor id="130" name="未知的使用者103" initials="" lastIdx="8" clrIdx="0"/>
  <p:cmAuthor id="131" name="Wenwen" initials="" lastIdx="1" clrIdx="1"/>
  <p:cmAuthor id="132" name="未知的使用者117" initials="" lastIdx="1" clrIdx="0"/>
  <p:cmAuthor id="134" name="未知的使用者28" initials="" lastIdx="1" clrIdx="0"/>
  <p:cmAuthor id="135" name="未知用户67" initials="" lastIdx="1" clrIdx="0"/>
  <p:cmAuthor id="136" name="未知用户114" initials="" lastIdx="1" clrIdx="0"/>
  <p:cmAuthor id="137" name="未知用户18" initials="" lastIdx="10" clrIdx="0"/>
  <p:cmAuthor id="138" name="未知的使用者67" initials="" lastIdx="1" clrIdx="0"/>
  <p:cmAuthor id="139" name="未知的使用者46" initials="" lastIdx="1" clrIdx="1"/>
  <p:cmAuthor id="140" name="未知的使用者26" initials="" lastIdx="1" clrIdx="0"/>
  <p:cmAuthor id="141" name="未知的使用者43" initials="" lastIdx="1" clrIdx="0"/>
  <p:cmAuthor id="142" name="未知的使用者9" initials="" lastIdx="1" clrIdx="0"/>
  <p:cmAuthor id="143" name="未知用户62" initials="" lastIdx="1" clrIdx="1"/>
  <p:cmAuthor id="144" name="yuanzh" initials="" lastIdx="1" clrIdx="1"/>
  <p:cmAuthor id="145" name="不明使用者57" initials="" lastIdx="1" clrIdx="0"/>
  <p:cmAuthor id="146" name="未知用户108" initials="" lastIdx="1" clrIdx="0"/>
  <p:cmAuthor id="147" name="未知的使用者110" initials="" lastIdx="1" clrIdx="0"/>
  <p:cmAuthor id="148" name="linyd" initials="" lastIdx="3" clrIdx="1"/>
  <p:cmAuthor id="149" name="未知用户8" initials="" lastIdx="1" clrIdx="0"/>
  <p:cmAuthor id="150" name="未知的使用者31" initials="" lastIdx="1" clrIdx="0"/>
  <p:cmAuthor id="151" name="未知用户81" initials="" lastIdx="1" clrIdx="0"/>
  <p:cmAuthor id="152" name="未知用户115" initials="" lastIdx="1" clrIdx="0"/>
  <p:cmAuthor id="154" name="未知的使用者68" initials="" lastIdx="1" clrIdx="0"/>
  <p:cmAuthor id="155" name="mm" initials="" lastIdx="1" clrIdx="0"/>
  <p:cmAuthor id="156" name="未知用户15" initials="" lastIdx="1" clrIdx="0"/>
  <p:cmAuthor id="157" name="朱晓瑜" initials="" lastIdx="54" clrIdx="0"/>
  <p:cmAuthor id="158" name="不明使用者20" initials="" lastIdx="1" clrIdx="0"/>
  <p:cmAuthor id="2000" name="云成龙_JVVjiM7N" initials="authorId_318141806" lastIdx="0" clrIdx="0"/>
  <p:cmAuthor id="2001" name="潘 晨" initials="潘" lastIdx="2" clrIdx="18"/>
  <p:cmAuthor id="2002" name="song manyi" initials="sm" lastIdx="4" clrIdx="19"/>
  <p:cmAuthor id="161" name="未知用户6" initials="" lastIdx="8" clrIdx="0"/>
  <p:cmAuthor id="162" name="未知的使用者55" initials="" lastIdx="1" clrIdx="0"/>
  <p:cmAuthor id="163" name="未知的使用者111" initials="" lastIdx="1" clrIdx="0"/>
  <p:cmAuthor id="164" name="未知的使用者50" initials="" lastIdx="1" clrIdx="0"/>
  <p:cmAuthor id="165" name="未知的使用者11" initials="" lastIdx="1" clrIdx="0"/>
  <p:cmAuthor id="166" name="未知用户47" initials="" lastIdx="6" clrIdx="0"/>
  <p:cmAuthor id="691587970" name="小延魔法师" initials="小" lastIdx="1126286" clrIdx="0"/>
  <p:cmAuthor id="167" name="未知用户106" initials="未" lastIdx="1" clrIdx="0"/>
  <p:cmAuthor id="691587971" name="刘春杰10244342" initials="刘春杰10244342" lastIdx="1" clrIdx="41"/>
  <p:cmAuthor id="168" name="未知用户116" initials="" lastIdx="1" clrIdx="1"/>
  <p:cmAuthor id="691587972" name="li hui" initials="lh" lastIdx="1" clrIdx="50"/>
  <p:cmAuthor id="169" name="未知的使用者150" initials="未" lastIdx="1" clrIdx="0"/>
  <p:cmAuthor id="170" name="未知的使用者69" initials="" lastIdx="1" clrIdx="1"/>
  <p:cmAuthor id="171" name="未知的使用者112" initials="" lastIdx="1" clrIdx="1"/>
  <p:cmAuthor id="173" name="Kevin Hu" initials="" lastIdx="1" clrIdx="0"/>
  <p:cmAuthor id="174" name="未知的使用者38" initials="" lastIdx="1" clrIdx="0"/>
  <p:cmAuthor id="176" name="未知的使用者8" initials="" lastIdx="1" clrIdx="0"/>
  <p:cmAuthor id="177" name="不明使用者56" initials="" lastIdx="1" clrIdx="0"/>
  <p:cmAuthor id="178" name="P00035_jeremy" initials="" lastIdx="1" clrIdx="0"/>
  <p:cmAuthor id="179" name="Unknown User7" initials="" lastIdx="1" clrIdx="0"/>
  <p:cmAuthor id="180" name="muzi wei" initials="" lastIdx="1" clrIdx="0"/>
  <p:cmAuthor id="181" name="未知的使用者41" initials="" lastIdx="1" clrIdx="0"/>
  <p:cmAuthor id="183" name="djj" initials="" lastIdx="2" clrIdx="0"/>
  <p:cmAuthor id="184" name="未知用户117" initials="" lastIdx="1" clrIdx="2"/>
  <p:cmAuthor id="186" name="未知用户13" initials="" lastIdx="1" clrIdx="0"/>
  <p:cmAuthor id="187" name="不明使用者21" initials="" lastIdx="1" clrIdx="0"/>
  <p:cmAuthor id="188" name="YUMINGNJ" initials="" lastIdx="3" clrIdx="0"/>
  <p:cmAuthor id="189" name="未知的使用者52" initials="" lastIdx="1" clrIdx="1"/>
  <p:cmAuthor id="190" name="未知用户109" initials="" lastIdx="1" clrIdx="1"/>
  <p:cmAuthor id="191" name="Unknown User117" initials="U" lastIdx="10" clrIdx="0"/>
  <p:cmAuthor id="192" name="thomas" initials="" lastIdx="1" clrIdx="49"/>
  <p:cmAuthor id="193" name="未知的使用者3" initials="" lastIdx="7" clrIdx="1"/>
  <p:cmAuthor id="194" name="未知用户14" initials="" lastIdx="1" clrIdx="0"/>
  <p:cmAuthor id="195" name="Unknown User65" initials="U" lastIdx="1" clrIdx="0"/>
  <p:cmAuthor id="196" name="未知用户98" initials="" lastIdx="1" clrIdx="2"/>
  <p:cmAuthor id="199" name="未知用户61" initials="" lastIdx="8" clrIdx="0"/>
  <p:cmAuthor id="201" name="Jason Wang" initials="" lastIdx="1" clrIdx="0"/>
  <p:cmAuthor id="202" name="不明使用者18" initials="" lastIdx="0" clrIdx="1"/>
  <p:cmAuthor id="203" name="未知用户28" initials="未" lastIdx="5" clrIdx="1"/>
  <p:cmAuthor id="204" name="未知的使用者72" initials="" lastIdx="1" clrIdx="0"/>
  <p:cmAuthor id="205" name="未知的使用者48" initials="" lastIdx="1" clrIdx="0"/>
  <p:cmAuthor id="206" name="未知的使用者104" initials="" lastIdx="1" clrIdx="0"/>
  <p:cmAuthor id="207" name="未知用户60" initials="" lastIdx="1" clrIdx="0"/>
  <p:cmAuthor id="208" name="未知的使用者39" initials="未" lastIdx="10" clrIdx="0"/>
  <p:cmAuthor id="209" name="Shawna Strickland" initials="" lastIdx="2" clrIdx="0"/>
  <p:cmAuthor id="210" name="未知的使用者36" initials="" lastIdx="3" clrIdx="1"/>
  <p:cmAuthor id="212" name="Daniel Wuu" initials="" lastIdx="1" clrIdx="0"/>
  <p:cmAuthor id="213" name="未知用户56" initials="" lastIdx="1" clrIdx="0"/>
  <p:cmAuthor id="217" name="Ashley Eberenz" initials="" lastIdx="7" clrIdx="1"/>
  <p:cmAuthor id="218" name="不明使用者19" initials="" lastIdx="1" clrIdx="0"/>
  <p:cmAuthor id="219" name="qiantong" initials="" lastIdx="3" clrIdx="1"/>
  <p:cmAuthor id="220" name="未知的使用者74" initials="" lastIdx="1" clrIdx="0"/>
  <p:cmAuthor id="221" name="未知的使用者23" initials="" lastIdx="1" clrIdx="0"/>
  <p:cmAuthor id="223" name="116304" initials="" lastIdx="1" clrIdx="1"/>
  <p:cmAuthor id="224" name="未知用户31" initials="未" lastIdx="1" clrIdx="1"/>
  <p:cmAuthor id="225" name="R affer" initials="" lastIdx="1" clrIdx="0"/>
  <p:cmAuthor id="227" name="未知用户55" initials="" lastIdx="1" clrIdx="0"/>
  <p:cmAuthor id="228" name="未知的使用者95" initials="" lastIdx="1" clrIdx="0"/>
  <p:cmAuthor id="230" name="未知的使用者32" initials="" lastIdx="1" clrIdx="0"/>
  <p:cmAuthor id="231" name="未知的使用者49" initials="" lastIdx="1" clrIdx="0"/>
  <p:cmAuthor id="232" name="Unknown User26" initials="U" lastIdx="1" clrIdx="1"/>
  <p:cmAuthor id="233" name="yuexuejun" initials="" lastIdx="3" clrIdx="0"/>
  <p:cmAuthor id="234" name="未知的使用者71" initials="" lastIdx="1" clrIdx="1"/>
  <p:cmAuthor id="235" name="未知的使用者105" initials="" lastIdx="1" clrIdx="0"/>
  <p:cmAuthor id="236" name="Unknown User70" initials="" lastIdx="1" clrIdx="0"/>
  <p:cmAuthor id="237" name="clinchen" initials="" lastIdx="0" clrIdx="1"/>
  <p:cmAuthor id="238" name="未知用户23" initials="" lastIdx="1" clrIdx="0"/>
  <p:cmAuthor id="239" name="hanjuncompany" initials="" lastIdx="1" clrIdx="0"/>
  <p:cmAuthor id="240" name="kathy chen" initials="" lastIdx="3" clrIdx="0"/>
  <p:cmAuthor id="1411827" name="黄晓平" initials="黄" lastIdx="0" clrIdx="0"/>
  <p:cmAuthor id="241" name="未知的使用者63" initials="" lastIdx="1" clrIdx="0"/>
  <p:cmAuthor id="1411828" name="徐琳00159163" initials="徐琳00159163" lastIdx="1" clrIdx="37"/>
  <p:cmAuthor id="242" name="未知的使用者64" initials="" lastIdx="3" clrIdx="1"/>
  <p:cmAuthor id="243" name="未知的使用者47" initials="" lastIdx="1" clrIdx="0"/>
  <p:cmAuthor id="244" name="未知的使用者60" initials="" lastIdx="8" clrIdx="0"/>
  <p:cmAuthor id="245" name="未知的使用者59" initials="" lastIdx="1" clrIdx="0"/>
  <p:cmAuthor id="246" name="未知的使用者54" initials="" lastIdx="1" clrIdx="0"/>
  <p:cmAuthor id="247" name="未知的使用者66" initials="" lastIdx="8" clrIdx="0"/>
  <p:cmAuthor id="248" name="未知的使用者65" initials="" lastIdx="1" clrIdx="0"/>
  <p:cmAuthor id="249" name="未知的使用者106" initials="" lastIdx="3" clrIdx="1"/>
  <p:cmAuthor id="250" name="未知的使用者107" initials="" lastIdx="1" clrIdx="1"/>
  <p:cmAuthor id="251" name="未知的使用者108" initials="" lastIdx="1" clrIdx="0"/>
  <p:cmAuthor id="252" name="未知的使用者86" initials="" lastIdx="1" clrIdx="0"/>
  <p:cmAuthor id="253" name="未知的使用者116" initials="" lastIdx="1" clrIdx="1"/>
  <p:cmAuthor id="254" name="未知的使用者44" initials="" lastIdx="1" clrIdx="0"/>
  <p:cmAuthor id="255" name="未知的使用者37" initials="" lastIdx="1" clrIdx="0"/>
  <p:cmAuthor id="256" name="未知的使用者126" initials="" lastIdx="1" clrIdx="0"/>
  <p:cmAuthor id="257" name="未知的使用者127" initials="" lastIdx="3" clrIdx="1"/>
  <p:cmAuthor id="258" name="未知的使用者128" initials="" lastIdx="1" clrIdx="1"/>
  <p:cmAuthor id="259" name="未知的使用者124" initials="" lastIdx="1" clrIdx="0"/>
  <p:cmAuthor id="260" name="未知的使用者125" initials="" lastIdx="1" clrIdx="0"/>
  <p:cmAuthor id="261" name="Sara Chen" initials="" lastIdx="1" clrIdx="0"/>
  <p:cmAuthor id="262" name="huang gerrard" initials="" lastIdx="1" clrIdx="0"/>
  <p:cmAuthor id="263" name="未知用户170" initials="" lastIdx="1" clrIdx="0"/>
  <p:cmAuthor id="264" name="未知用户171" initials="" lastIdx="5" clrIdx="1"/>
  <p:cmAuthor id="265" name="未知用户172" initials="" lastIdx="1" clrIdx="1"/>
  <p:cmAuthor id="266" name="未知用户173" initials="" lastIdx="1" clrIdx="0"/>
  <p:cmAuthor id="267" name="未知用户149" initials="" lastIdx="1" clrIdx="0"/>
  <p:cmAuthor id="268" name="未知用户150" initials="" lastIdx="1" clrIdx="0"/>
  <p:cmAuthor id="269" name="未知用户151" initials="" lastIdx="2" clrIdx="0"/>
  <p:cmAuthor id="270" name="未知用户152" initials="" lastIdx="8" clrIdx="0"/>
  <p:cmAuthor id="271" name="未知用户153" initials="" lastIdx="8" clrIdx="0"/>
  <p:cmAuthor id="272" name="未知用户154" initials="" lastIdx="1" clrIdx="0"/>
  <p:cmAuthor id="273" name="未知用户155" initials="" lastIdx="1" clrIdx="0"/>
  <p:cmAuthor id="274" name="未知用户41" initials="" lastIdx="8" clrIdx="0"/>
  <p:cmAuthor id="275" name="未知用户44" initials="" lastIdx="1" clrIdx="0"/>
  <p:cmAuthor id="276" name="未知用户45" initials="" lastIdx="1" clrIdx="0"/>
  <p:cmAuthor id="277" name="未知用户156" initials="" lastIdx="10" clrIdx="0"/>
  <p:cmAuthor id="278" name="未知用户64" initials="" lastIdx="1" clrIdx="0"/>
  <p:cmAuthor id="279" name="未知用户65" initials="" lastIdx="1" clrIdx="0"/>
  <p:cmAuthor id="280" name="未知用户68" initials="" lastIdx="1" clrIdx="0"/>
  <p:cmAuthor id="281" name="未知用户69" initials="" lastIdx="2" clrIdx="0"/>
  <p:cmAuthor id="282" name="未知用户70" initials="" lastIdx="1" clrIdx="1"/>
  <p:cmAuthor id="283" name="未知用户71" initials="" lastIdx="1" clrIdx="0"/>
  <p:cmAuthor id="284" name="未知用户72" initials="" lastIdx="1" clrIdx="0"/>
  <p:cmAuthor id="285" name="未知用户73" initials="" lastIdx="2" clrIdx="0"/>
  <p:cmAuthor id="286" name="未知用户49" initials="" lastIdx="1" clrIdx="0"/>
  <p:cmAuthor id="287" name="未知用户50" initials="" lastIdx="1" clrIdx="0"/>
  <p:cmAuthor id="288" name="未知用户52" initials="" lastIdx="1" clrIdx="0"/>
  <p:cmAuthor id="289" name="MA15" initials="" lastIdx="1" clrIdx="0"/>
  <p:cmAuthor id="290" name="未知用户53" initials="" lastIdx="10" clrIdx="0"/>
  <p:cmAuthor id="291" name="未知用户96" initials="" lastIdx="1" clrIdx="0"/>
  <p:cmAuthor id="292" name="未知用户48" initials="" lastIdx="1" clrIdx="0"/>
  <p:cmAuthor id="293" name="未知用户97" initials="" lastIdx="2" clrIdx="0"/>
  <p:cmAuthor id="294" name="未知用户40" initials="" lastIdx="5" clrIdx="1"/>
  <p:cmAuthor id="295" name="未知用户43" initials="" lastIdx="1" clrIdx="0"/>
  <p:cmAuthor id="296" name="未知用户100" initials="" lastIdx="1" clrIdx="0"/>
  <p:cmAuthor id="297" name="未知用户101" initials="" lastIdx="1" clrIdx="0"/>
  <p:cmAuthor id="298" name="未知用户26" initials="" lastIdx="1" clrIdx="0"/>
  <p:cmAuthor id="299" name="未知用户29" initials="" lastIdx="1" clrIdx="0"/>
  <p:cmAuthor id="300" name="未知用户32" initials="" lastIdx="1" clrIdx="0"/>
  <p:cmAuthor id="301" name="未知用户33" initials="" lastIdx="1" clrIdx="0"/>
  <p:cmAuthor id="302" name="未知用户34" initials="" lastIdx="2" clrIdx="0"/>
  <p:cmAuthor id="303" name="未知用户42" initials="" lastIdx="1" clrIdx="0"/>
  <p:cmAuthor id="304" name="未知的使用者109" initials="" lastIdx="5" clrIdx="1"/>
  <p:cmAuthor id="305" name="未知的使用者122" initials="" lastIdx="1" clrIdx="0"/>
  <p:cmAuthor id="306" name="未知的使用者123" initials="" lastIdx="8" clrIdx="0"/>
  <p:cmAuthor id="210492765" name="施普希（菜菜）" initials="施" lastIdx="0" clrIdx="0"/>
  <p:cmAuthor id="210492766" name="yu 1" initials="y1" lastIdx="1" clrIdx="19"/>
  <p:cmAuthor id="8535702" name="曾蓓/贝贝" initials="曾" lastIdx="0" clrIdx="0"/>
  <p:cmAuthor id="322" name="标注" initials="B" lastIdx="2" clrIdx="321"/>
  <p:cmAuthor id="191251539" name="席琛" initials="" lastIdx="0" clrIdx="58"/>
  <p:cmAuthor id="2003" name="梁鹏" initials="u" lastIdx="1" clrIdx="35"/>
  <p:cmAuthor id="2004" name="范 斌" initials="范" lastIdx="1" clrIdx="36"/>
  <p:cmAuthor id="2005" name="毕邺" initials="党委办公室" lastIdx="2" clrIdx="37"/>
  <p:cmAuthor id="2006" name="qsl" initials="q" lastIdx="3" clrIdx="38"/>
  <p:cmAuthor id="191251538" name="王元" initials="R" lastIdx="1" clrIdx="39"/>
  <p:cmAuthor id="51" name="sunjw65" initials="s" lastIdx="2" clrIdx="50"/>
  <p:cmAuthor id="323" name="Agui" initials="A" lastIdx="2" clrIdx="86"/>
  <p:cmAuthor id="324" name="王栋浩" initials="王" lastIdx="3" clrIdx="323"/>
  <p:cmAuthor id="325" name="zhouxm73" initials="z" lastIdx="1" clrIdx="324"/>
  <p:cmAuthor id="326" name="10331183" initials="1" lastIdx="1" clrIdx="325"/>
  <p:cmAuthor id="327" name="kind" initials="k" lastIdx="1" clrIdx="326"/>
  <p:cmAuthor id="328" name="冯兰晓" initials="冯" lastIdx="1" clrIdx="327"/>
  <p:cmAuthor id="329" name="xul54" initials="x" lastIdx="1" clrIdx="328"/>
  <p:cmAuthor id="330" name="admin" initials="a" lastIdx="1" clrIdx="329"/>
  <p:cmAuthor id="331" name="qianyp" initials="q" lastIdx="2" clrIdx="330"/>
  <p:cmAuthor id="332" name="Liu, Hongqing (NSB - CN/Shanghai)" initials="L" lastIdx="1" clrIdx="41"/>
  <p:cmAuthor id="333" name="汪亦超" initials="汪" lastIdx="1" clrIdx="332"/>
  <p:cmAuthor id="334" name="lll" initials="l" lastIdx="1" clrIdx="333"/>
  <p:cmAuthor id="336" name="王一哲" initials="wyz" lastIdx="1" clrIdx="335"/>
  <p:cmAuthor id="287643683" name="8310" initials="8" lastIdx="1" clrIdx="35"/>
  <p:cmAuthor id="287643684" name="Aqf" initials="A" lastIdx="1" clrIdx="36"/>
  <p:cmAuthor id="47245819" name="群智集" initials="群" lastIdx="0" clrIdx="0"/>
  <p:cmAuthor id="191251540" name="韩剑侠" initials="P" lastIdx="1" clrIdx="41"/>
  <p:cmAuthor id="210492767" name="李 嘉" initials="李" lastIdx="1" clrIdx="26"/>
  <p:cmAuthor id="210492768" name="gus9@chinaunicom.cn" initials="g" lastIdx="4" clrIdx="27"/>
  <p:cmAuthor id="691587973" name="未知用户1" initials="未知用户1" lastIdx="1" clrIdx="51"/>
  <p:cmAuthor id="691587974" name="wrx" initials="wrx" lastIdx="3" clrIdx="323"/>
  <p:cmAuthor id="197" name="Windows 用户" initials="" lastIdx="1" clrIdx="0"/>
  <p:cmAuthor id="394525608" name="仇怿俊" initials="仇" lastIdx="0" clrIdx="0"/>
  <p:cmAuthor id="475196944" name="姚琳" initials="姚" lastIdx="1133934" clrIdx="0"/>
  <p:cmAuthor id="475196945" name="chen" initials="c" lastIdx="1" clrIdx="2"/>
  <p:cmAuthor id="353158055" name="韩雨" initials="韩"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CEE0EF"/>
    <a:srgbClr val="909DA7"/>
    <a:srgbClr val="FBE5D6"/>
    <a:srgbClr val="F2F2F2"/>
    <a:srgbClr val="5B9BD5"/>
    <a:srgbClr val="F7C9CE"/>
    <a:srgbClr val="FF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93" autoAdjust="0"/>
    <p:restoredTop sz="95522"/>
  </p:normalViewPr>
  <p:slideViewPr>
    <p:cSldViewPr snapToGrid="0">
      <p:cViewPr varScale="1">
        <p:scale>
          <a:sx n="99" d="100"/>
          <a:sy n="99" d="100"/>
        </p:scale>
        <p:origin x="992" y="176"/>
      </p:cViewPr>
      <p:guideLst/>
    </p:cSldViewPr>
  </p:slideViewPr>
  <p:notesTextViewPr>
    <p:cViewPr>
      <p:scale>
        <a:sx n="1" d="1"/>
        <a:sy n="1" d="1"/>
      </p:scale>
      <p:origin x="0" y="0"/>
    </p:cViewPr>
  </p:notesTextViewPr>
  <p:notesViewPr>
    <p:cSldViewPr snapToGrid="0">
      <p:cViewPr varScale="1">
        <p:scale>
          <a:sx n="115" d="100"/>
          <a:sy n="115" d="100"/>
        </p:scale>
        <p:origin x="2736"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0" Type="http://schemas.openxmlformats.org/officeDocument/2006/relationships/tags" Target="tags/tag52.xml"/><Relationship Id="rId5" Type="http://schemas.openxmlformats.org/officeDocument/2006/relationships/slideMaster" Target="slideMasters/slideMaster4.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zhangding\Desktop\&#20113;&#23449;\&#12304;PPT%20&#26448;&#26009;&#12305;\&#21103;&#26412;CDN&#24066;&#22330;&#35268;&#27169;20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2007-2022年中国CDN市场规模及增速</a:t>
            </a:r>
            <a:r>
              <a:rPr lang="en-US" altLang="zh-CN"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(单位：亿元)</a:t>
            </a:r>
            <a:endParaRPr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c:rich>
      </c:tx>
      <c:layout/>
      <c:overlay val="0"/>
      <c:spPr>
        <a:noFill/>
        <a:ln>
          <a:noFill/>
        </a:ln>
        <a:effectLst/>
      </c:spPr>
    </c:title>
    <c:autoTitleDeleted val="0"/>
    <c:plotArea>
      <c:layout/>
      <c:barChart>
        <c:barDir val="col"/>
        <c:grouping val="clustered"/>
        <c:varyColors val="0"/>
        <c:ser>
          <c:idx val="0"/>
          <c:order val="0"/>
          <c:tx>
            <c:strRef>
              <c:f>[副本CDN市场规模2020.xlsx]增长!$A$2</c:f>
              <c:strCache>
                <c:ptCount val="1"/>
                <c:pt idx="0">
                  <c:v>市场规模</c:v>
                </c:pt>
              </c:strCache>
            </c:strRef>
          </c:tx>
          <c:spPr>
            <a:solidFill>
              <a:schemeClr val="accent1"/>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[副本CDN市场规模2020.xlsx]增长!$B$1:$O$1</c:f>
              <c:strCach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2022E</c:v>
                </c:pt>
              </c:strCache>
            </c:strRef>
          </c:cat>
          <c:val>
            <c:numRef>
              <c:f>[副本CDN市场规模2020.xlsx]增长!$B$2:$O$2</c:f>
              <c:numCache>
                <c:formatCode>General</c:formatCode>
                <c:ptCount val="14"/>
                <c:pt idx="0">
                  <c:v>5.7</c:v>
                </c:pt>
                <c:pt idx="1">
                  <c:v>9.2</c:v>
                </c:pt>
                <c:pt idx="2">
                  <c:v>13.2</c:v>
                </c:pt>
                <c:pt idx="3">
                  <c:v>17.2</c:v>
                </c:pt>
                <c:pt idx="4">
                  <c:v>23.1</c:v>
                </c:pt>
                <c:pt idx="5">
                  <c:v>30.4</c:v>
                </c:pt>
                <c:pt idx="6">
                  <c:v>43.1</c:v>
                </c:pt>
                <c:pt idx="7">
                  <c:v>50.3</c:v>
                </c:pt>
                <c:pt idx="8">
                  <c:v>70.2</c:v>
                </c:pt>
                <c:pt idx="9">
                  <c:v>105.4</c:v>
                </c:pt>
                <c:pt idx="10">
                  <c:v>136.1</c:v>
                </c:pt>
                <c:pt idx="11">
                  <c:v>180</c:v>
                </c:pt>
                <c:pt idx="12">
                  <c:v>216</c:v>
                </c:pt>
                <c:pt idx="13">
                  <c:v>273</c:v>
                </c:pt>
              </c:numCache>
            </c:numRef>
          </c:val>
        </c:ser>
        <c:dLbls>
          <c:showLegendKey val="0"/>
          <c:showVal val="1"/>
          <c:showCatName val="0"/>
          <c:showSerName val="0"/>
          <c:showPercent val="0"/>
          <c:showBubbleSize val="0"/>
        </c:dLbls>
        <c:gapWidth val="219"/>
        <c:overlap val="-27"/>
        <c:axId val="511038391"/>
        <c:axId val="171933899"/>
      </c:barChart>
      <c:lineChart>
        <c:grouping val="standard"/>
        <c:varyColors val="0"/>
        <c:ser>
          <c:idx val="1"/>
          <c:order val="1"/>
          <c:tx>
            <c:strRef>
              <c:f>[副本CDN市场规模2020.xlsx]增长!$A$3</c:f>
              <c:strCache>
                <c:ptCount val="1"/>
                <c:pt idx="0">
                  <c:v>增长率（%）</c:v>
                </c:pt>
              </c:strCache>
            </c:strRef>
          </c:tx>
          <c:spPr>
            <a:ln w="28575" cap="rnd">
              <a:solidFill>
                <a:schemeClr val="accent2"/>
              </a:solidFill>
              <a:round/>
            </a:ln>
            <a:effectLst/>
          </c:spPr>
          <c:marker>
            <c:symbol val="none"/>
          </c:marker>
          <c:dLbls>
            <c:dLbl>
              <c:idx val="13"/>
              <c:layout>
                <c:manualLayout>
                  <c:x val="-0.00775321676014517"/>
                  <c:y val="-0.0326086956521739"/>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[副本CDN市场规模2020.xlsx]增长!$B$1:$O$1</c:f>
              <c:strCache>
                <c:ptCount val="14"/>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2022E</c:v>
                </c:pt>
              </c:strCache>
            </c:strRef>
          </c:cat>
          <c:val>
            <c:numRef>
              <c:f>[副本CDN市场规模2020.xlsx]增长!$B$3:$O$3</c:f>
              <c:numCache>
                <c:formatCode>General</c:formatCode>
                <c:ptCount val="14"/>
                <c:pt idx="1" c:formatCode="0%">
                  <c:v>0.614035087719298</c:v>
                </c:pt>
                <c:pt idx="2" c:formatCode="0%">
                  <c:v>0.434782608695652</c:v>
                </c:pt>
                <c:pt idx="3" c:formatCode="0%">
                  <c:v>0.303030303030303</c:v>
                </c:pt>
                <c:pt idx="4" c:formatCode="0%">
                  <c:v>0.343023255813954</c:v>
                </c:pt>
                <c:pt idx="5" c:formatCode="0%">
                  <c:v>0.316017316017316</c:v>
                </c:pt>
                <c:pt idx="6" c:formatCode="0%">
                  <c:v>0.417763157894737</c:v>
                </c:pt>
                <c:pt idx="7" c:formatCode="0%">
                  <c:v>0.167053364269141</c:v>
                </c:pt>
                <c:pt idx="8" c:formatCode="0%">
                  <c:v>0.395626242544732</c:v>
                </c:pt>
                <c:pt idx="9" c:formatCode="0%">
                  <c:v>0.501424501424501</c:v>
                </c:pt>
                <c:pt idx="10" c:formatCode="0%">
                  <c:v>0.291271347248577</c:v>
                </c:pt>
                <c:pt idx="11" c:formatCode="0%">
                  <c:v>0.322556943423953</c:v>
                </c:pt>
                <c:pt idx="12" c:formatCode="0%">
                  <c:v>0.2</c:v>
                </c:pt>
                <c:pt idx="13" c:formatCode="0%">
                  <c:v>0.263888888888889</c:v>
                </c:pt>
              </c:numCache>
            </c:numRef>
          </c:val>
          <c:smooth val="0"/>
        </c:ser>
        <c:dLbls>
          <c:showLegendKey val="0"/>
          <c:showVal val="1"/>
          <c:showCatName val="0"/>
          <c:showSerName val="0"/>
          <c:showPercent val="0"/>
          <c:showBubbleSize val="0"/>
        </c:dLbls>
        <c:marker val="0"/>
        <c:smooth val="0"/>
        <c:axId val="942523372"/>
        <c:axId val="33376222"/>
      </c:lineChart>
      <c:catAx>
        <c:axId val="51103839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crossAx val="171933899"/>
        <c:crosses val="autoZero"/>
        <c:auto val="1"/>
        <c:lblAlgn val="ctr"/>
        <c:lblOffset val="100"/>
        <c:noMultiLvlLbl val="0"/>
      </c:catAx>
      <c:valAx>
        <c:axId val="171933899"/>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crossAx val="511038391"/>
        <c:crosses val="autoZero"/>
        <c:crossBetween val="between"/>
      </c:valAx>
      <c:catAx>
        <c:axId val="942523372"/>
        <c:scaling>
          <c:orientation val="minMax"/>
        </c:scaling>
        <c:delete val="1"/>
        <c:axPos val="b"/>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3376222"/>
        <c:crosses val="autoZero"/>
        <c:auto val="1"/>
        <c:lblAlgn val="ctr"/>
        <c:lblOffset val="100"/>
        <c:noMultiLvlLbl val="0"/>
      </c:catAx>
      <c:valAx>
        <c:axId val="33376222"/>
        <c:scaling>
          <c:orientation val="minMax"/>
        </c:scaling>
        <c:delete val="0"/>
        <c:axPos val="r"/>
        <c:numFmt formatCode="0%" sourceLinked="0"/>
        <c:majorTickMark val="out"/>
        <c:minorTickMark val="none"/>
        <c:tickLblPos val="nextTo"/>
        <c:spPr>
          <a:noFill/>
          <a:ln>
            <a:noFill/>
          </a:ln>
          <a:effectLst/>
        </c:spPr>
        <c:txPr>
          <a:bodyPr rot="-60000000" spcFirstLastPara="0"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crossAx val="942523372"/>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zh-CN" sz="9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91ED28-E4B6-40C2-86F0-3FE9BFA47CC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98BEEE-1AE0-4535-A857-246B47BA544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B6BD8-F0EC-4069-BD57-F00DA04BF46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4165B-2FA4-4561-B1F6-1AC5A7F9AC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defRPr/>
            </a:pPr>
            <a:endParaRPr lang="zh-CN" altLang="en-US" dirty="0"/>
          </a:p>
        </p:txBody>
      </p:sp>
      <p:sp>
        <p:nvSpPr>
          <p:cNvPr id="4" name="灯片编号占位符 3"/>
          <p:cNvSpPr>
            <a:spLocks noGrp="1"/>
          </p:cNvSpPr>
          <p:nvPr>
            <p:ph type="sldNum" sz="quarter" idx="10"/>
          </p:nvPr>
        </p:nvSpPr>
        <p:spPr/>
        <p:txBody>
          <a:bodyPr/>
          <a:lstStyle/>
          <a:p>
            <a:fld id="{2624165B-2FA4-4561-B1F6-1AC5A7F9AC0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EED6760-72A9-41B3-A219-76D782A2DC43}"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EED6760-72A9-41B3-A219-76D782A2DC43}"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联网通信，算网数智里算力服务板块。</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EED6760-72A9-41B3-A219-76D782A2DC43}"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4165B-2FA4-4561-B1F6-1AC5A7F9AC0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EED6760-72A9-41B3-A219-76D782A2DC43}"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3EED6760-72A9-41B3-A219-76D782A2DC43}"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24165B-2FA4-4561-B1F6-1AC5A7F9AC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algn="l">
              <a:lnSpc>
                <a:spcPct val="150000"/>
              </a:lnSpc>
              <a:buClr>
                <a:srgbClr val="C00000"/>
              </a:buClr>
              <a:buSzTx/>
              <a:buFont typeface="Wingdings" panose="05000000000000000000" charset="0"/>
              <a:buNone/>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24165B-2FA4-4561-B1F6-1AC5A7F9AC0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24165B-2FA4-4561-B1F6-1AC5A7F9AC0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defTabSz="654050" fontAlgn="auto">
              <a:lnSpc>
                <a:spcPts val="1580"/>
              </a:lnSpc>
              <a:spcBef>
                <a:spcPts val="0"/>
              </a:spcBef>
              <a:spcAft>
                <a:spcPts val="600"/>
              </a:spcAft>
              <a:buClr>
                <a:srgbClr val="C00000"/>
              </a:buClr>
              <a:buFont typeface="Wingdings" panose="05000000000000000000" pitchFamily="2" charset="2"/>
              <a:buNone/>
              <a:defRPr/>
            </a:pP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lvl="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9.emf"/><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defRPr/>
            </a:lvl1pPr>
          </a:lstStyle>
          <a:p>
            <a:pPr marL="0" marR="0" lvl="0" indent="0" algn="r" defTabSz="1219200" rtl="0" eaLnBrk="1" fontAlgn="auto" latinLnBrk="0" hangingPunct="1">
              <a:lnSpc>
                <a:spcPct val="100000"/>
              </a:lnSpc>
              <a:spcBef>
                <a:spcPts val="0"/>
              </a:spcBef>
              <a:spcAft>
                <a:spcPts val="0"/>
              </a:spcAft>
              <a:buClrTx/>
              <a:buSzTx/>
              <a:buFontTx/>
              <a:buNone/>
              <a:defRPr/>
            </a:pPr>
            <a:fld id="{66FACDA4-5512-48F7-8FB2-A632D23E86B9}" type="slidenum">
              <a:rPr kumimoji="0" lang="zh-HK" altLang="en-US" sz="1600" b="0" i="0" u="none" strike="noStrike" kern="1200" cap="none" spc="0" normalizeH="0" baseline="0" noProof="0" smtClean="0">
                <a:ln>
                  <a:noFill/>
                </a:ln>
                <a:solidFill>
                  <a:prstClr val="black">
                    <a:tint val="75000"/>
                  </a:prstClr>
                </a:solidFill>
                <a:effectLst/>
                <a:uLnTx/>
                <a:uFillTx/>
                <a:latin typeface="Calibri" panose="020F0502020204030204"/>
                <a:cs typeface="+mn-cs"/>
              </a:rPr>
            </a:fld>
            <a:endParaRPr kumimoji="0" lang="zh-HK" altLang="en-US" sz="1600" b="0" i="0" u="none" strike="noStrike" kern="1200" cap="none" spc="0" normalizeH="0" baseline="0" noProof="0">
              <a:ln>
                <a:noFill/>
              </a:ln>
              <a:solidFill>
                <a:prstClr val="black">
                  <a:tint val="75000"/>
                </a:prstClr>
              </a:solidFill>
              <a:effectLst/>
              <a:uLnTx/>
              <a:uFillTx/>
              <a:latin typeface="Calibri" panose="020F0502020204030204"/>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white-空白带页码">
    <p:spTree>
      <p:nvGrpSpPr>
        <p:cNvPr id="1" name=""/>
        <p:cNvGrpSpPr/>
        <p:nvPr/>
      </p:nvGrpSpPr>
      <p:grpSpPr>
        <a:xfrm>
          <a:off x="0" y="0"/>
          <a:ext cx="0" cy="0"/>
          <a:chOff x="0" y="0"/>
          <a:chExt cx="0" cy="0"/>
        </a:xfrm>
      </p:grpSpPr>
      <p:sp>
        <p:nvSpPr>
          <p:cNvPr id="3" name="灯片编号占位符 1"/>
          <p:cNvSpPr>
            <a:spLocks noGrp="1"/>
          </p:cNvSpPr>
          <p:nvPr>
            <p:ph type="sldNum" idx="10"/>
          </p:nvPr>
        </p:nvSpPr>
        <p:spPr>
          <a:xfrm>
            <a:off x="11684580" y="6540503"/>
            <a:ext cx="190223" cy="191328"/>
          </a:xfrm>
          <a:prstGeom prst="rect">
            <a:avLst/>
          </a:prstGeom>
        </p:spPr>
        <p:txBody>
          <a:bodyPr/>
          <a:lstStyle>
            <a:lvl1pPr lvl="0">
              <a:defRPr sz="800">
                <a:latin typeface="FZLanTingHei-R-GBK"/>
                <a:ea typeface="FZLanTingHei-R-GBK"/>
              </a:defRPr>
            </a:lvl1pPr>
          </a:lstStyle>
          <a:p>
            <a:fld id="{8061D980-2A6C-400E-9F52-82A8F719B78B}" type="slidenum">
              <a:rPr lang="en-US" altLang="en-US"/>
            </a:fld>
            <a:endParaRPr lang="zh-CN" altLang="zh-C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冬奥联通版范例一-空白">
    <p:spTree>
      <p:nvGrpSpPr>
        <p:cNvPr id="1" name=""/>
        <p:cNvGrpSpPr/>
        <p:nvPr/>
      </p:nvGrpSpPr>
      <p:grpSpPr>
        <a:xfrm>
          <a:off x="0" y="0"/>
          <a:ext cx="0" cy="0"/>
          <a:chOff x="0" y="0"/>
          <a:chExt cx="0" cy="0"/>
        </a:xfrm>
      </p:grpSpPr>
      <p:sp>
        <p:nvSpPr>
          <p:cNvPr id="5" name="五边形 4"/>
          <p:cNvSpPr/>
          <p:nvPr userDrawn="1"/>
        </p:nvSpPr>
        <p:spPr>
          <a:xfrm flipH="1">
            <a:off x="11403013" y="6286500"/>
            <a:ext cx="739775" cy="504825"/>
          </a:xfrm>
          <a:prstGeom prst="homePlate">
            <a:avLst/>
          </a:prstGeom>
          <a:noFill/>
          <a:ln w="25400" cap="flat" cmpd="sng" algn="ctr">
            <a:noFill/>
            <a:prstDash val="solid"/>
          </a:ln>
          <a:effectLst>
            <a:outerShdw blurRad="50800" dist="38100" dir="5400000" algn="t"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fld id="{C423A7C8-C25D-4E22-8ACD-7457FC68960C}" type="slidenum">
              <a:rPr kumimoji="0" lang="zh-CN" alt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Arial Unicode MS" panose="020B0604020202020204" pitchFamily="34" charset="-122"/>
                <a:cs typeface="Times New Roman" panose="02020603050405020304" pitchFamily="18" charset="0"/>
              </a:rPr>
            </a:fld>
            <a:endParaRPr kumimoji="0" lang="zh-CN" altLang="en-US" sz="14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descr="7"/>
          <p:cNvPicPr>
            <a:picLocks noChangeAspect="1"/>
          </p:cNvPicPr>
          <p:nvPr userDrawn="1"/>
        </p:nvPicPr>
        <p:blipFill rotWithShape="1">
          <a:blip r:embed="rId2"/>
          <a:srcRect r="28076"/>
          <a:stretch>
            <a:fillRect/>
          </a:stretch>
        </p:blipFill>
        <p:spPr>
          <a:xfrm>
            <a:off x="0" y="580235"/>
            <a:ext cx="12192000" cy="260474"/>
          </a:xfrm>
          <a:prstGeom prst="rect">
            <a:avLst/>
          </a:prstGeom>
        </p:spPr>
      </p:pic>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74446" y="0"/>
            <a:ext cx="1000503" cy="633803"/>
          </a:xfrm>
          <a:prstGeom prst="rect">
            <a:avLst/>
          </a:prstGeom>
        </p:spPr>
      </p:pic>
      <p:sp>
        <p:nvSpPr>
          <p:cNvPr id="3" name="文本框 2"/>
          <p:cNvSpPr txBox="1"/>
          <p:nvPr userDrawn="1"/>
        </p:nvSpPr>
        <p:spPr>
          <a:xfrm>
            <a:off x="9124488" y="18661"/>
            <a:ext cx="1250461" cy="70912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userDrawn="1"/>
        </p:nvPicPr>
        <p:blipFill>
          <a:blip r:embed="rId4"/>
          <a:stretch>
            <a:fillRect/>
          </a:stretch>
        </p:blipFill>
        <p:spPr>
          <a:xfrm>
            <a:off x="10374949" y="213360"/>
            <a:ext cx="1558261" cy="458543"/>
          </a:xfrm>
          <a:prstGeom prst="rect">
            <a:avLst/>
          </a:prstGeom>
        </p:spPr>
      </p:pic>
      <p:sp>
        <p:nvSpPr>
          <p:cNvPr id="7" name="五边形 6"/>
          <p:cNvSpPr/>
          <p:nvPr userDrawn="1"/>
        </p:nvSpPr>
        <p:spPr>
          <a:xfrm flipH="1">
            <a:off x="11555413" y="6438900"/>
            <a:ext cx="739775" cy="504825"/>
          </a:xfrm>
          <a:prstGeom prst="homePlate">
            <a:avLst/>
          </a:prstGeom>
          <a:noFill/>
          <a:ln w="25400" cap="flat" cmpd="sng" algn="ctr">
            <a:noFill/>
            <a:prstDash val="solid"/>
          </a:ln>
          <a:effectLst>
            <a:outerShdw blurRad="50800" dist="38100" dir="5400000" algn="t"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fld id="{C423A7C8-C25D-4E22-8ACD-7457FC68960C}" type="slidenum">
              <a:rPr kumimoji="0" lang="zh-CN" alt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Arial Unicode MS" panose="020B0604020202020204" pitchFamily="34" charset="-122"/>
                <a:cs typeface="Times New Roman" panose="02020603050405020304" pitchFamily="18" charset="0"/>
              </a:rPr>
            </a:fld>
            <a:endParaRPr kumimoji="0" lang="zh-CN" altLang="en-US" sz="14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24418" y="2549525"/>
            <a:ext cx="10943167" cy="674688"/>
          </a:xfrm>
        </p:spPr>
        <p:txBody>
          <a:bodyPr/>
          <a:lstStyle>
            <a:lvl1pPr marL="0" algn="ctr">
              <a:defRPr sz="3200">
                <a:solidFill>
                  <a:schemeClr val="tx2"/>
                </a:solidFill>
              </a:defRPr>
            </a:lvl1pPr>
          </a:lstStyle>
          <a:p>
            <a:r>
              <a:rPr lang="zh-CN" altLang="en-US" dirty="0"/>
              <a:t>单击此处编辑母版标题样式</a:t>
            </a:r>
            <a:endParaRPr lang="en-US" altLang="zh-CN" dirty="0"/>
          </a:p>
        </p:txBody>
      </p:sp>
      <p:sp>
        <p:nvSpPr>
          <p:cNvPr id="3075" name="Rectangle 3"/>
          <p:cNvSpPr>
            <a:spLocks noGrp="1" noChangeArrowheads="1"/>
          </p:cNvSpPr>
          <p:nvPr>
            <p:ph type="subTitle" idx="1"/>
          </p:nvPr>
        </p:nvSpPr>
        <p:spPr>
          <a:xfrm>
            <a:off x="624418" y="3357563"/>
            <a:ext cx="10943167" cy="431800"/>
          </a:xfrm>
        </p:spPr>
        <p:txBody>
          <a:bodyPr/>
          <a:lstStyle>
            <a:lvl1pPr marL="0" indent="0" algn="ctr">
              <a:buFont typeface="Wingdings" panose="05000000000000000000" pitchFamily="2" charset="2"/>
              <a:buNone/>
              <a:defRPr sz="2400" b="0">
                <a:solidFill>
                  <a:schemeClr val="tx2"/>
                </a:solidFill>
                <a:latin typeface="Arial" panose="020B0604020202020204" pitchFamily="34" charset="0"/>
              </a:defRPr>
            </a:lvl1pPr>
          </a:lstStyle>
          <a:p>
            <a:r>
              <a:rPr lang="zh-CN" altLang="en-US" dirty="0"/>
              <a:t>单击此处编辑母版副标题样式</a:t>
            </a:r>
            <a:endParaRPr lang="en-US" altLang="zh-CN" dirty="0"/>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44618" r="69166" b="38391"/>
          <a:stretch>
            <a:fillRect/>
          </a:stretch>
        </p:blipFill>
        <p:spPr>
          <a:xfrm>
            <a:off x="8799137" y="420270"/>
            <a:ext cx="2768448" cy="986708"/>
          </a:xfrm>
          <a:prstGeom prst="rect">
            <a:avLst/>
          </a:prstGeom>
        </p:spPr>
      </p:pic>
      <p:pic>
        <p:nvPicPr>
          <p:cNvPr id="5" name="Picture 2055" descr="色条 拷贝"/>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525357"/>
            <a:ext cx="12192000" cy="35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userDrawn="1"/>
        </p:nvSpPr>
        <p:spPr>
          <a:xfrm>
            <a:off x="8365991" y="6201199"/>
            <a:ext cx="3634739" cy="307777"/>
          </a:xfrm>
          <a:prstGeom prst="rect">
            <a:avLst/>
          </a:prstGeom>
          <a:noFill/>
        </p:spPr>
        <p:txBody>
          <a:bodyPr wrap="square" rtlCol="0">
            <a:spAutoFit/>
          </a:bodyPr>
          <a:lstStyle/>
          <a:p>
            <a:pPr marL="0" marR="0" lvl="0" indent="0" algn="r" defTabSz="1219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内部</a:t>
            </a: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资料  注意保密</a:t>
            </a:r>
            <a:endParaRPr kumimoji="0" lang="en-US" altLang="zh-CN"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冬奥联通版范例一-空白">
    <p:spTree>
      <p:nvGrpSpPr>
        <p:cNvPr id="1" name=""/>
        <p:cNvGrpSpPr/>
        <p:nvPr/>
      </p:nvGrpSpPr>
      <p:grpSpPr>
        <a:xfrm>
          <a:off x="0" y="0"/>
          <a:ext cx="0" cy="0"/>
          <a:chOff x="0" y="0"/>
          <a:chExt cx="0" cy="0"/>
        </a:xfrm>
      </p:grpSpPr>
      <p:sp>
        <p:nvSpPr>
          <p:cNvPr id="5" name="五边形 4"/>
          <p:cNvSpPr/>
          <p:nvPr userDrawn="1"/>
        </p:nvSpPr>
        <p:spPr>
          <a:xfrm flipH="1">
            <a:off x="11403013" y="6286500"/>
            <a:ext cx="739775" cy="504825"/>
          </a:xfrm>
          <a:prstGeom prst="homePlate">
            <a:avLst/>
          </a:prstGeom>
          <a:noFill/>
          <a:ln w="25400" cap="flat" cmpd="sng" algn="ctr">
            <a:noFill/>
            <a:prstDash val="solid"/>
          </a:ln>
          <a:effectLst>
            <a:outerShdw blurRad="50800" dist="38100" dir="5400000" algn="t"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fld id="{C423A7C8-C25D-4E22-8ACD-7457FC68960C}" type="slidenum">
              <a:rPr kumimoji="0" lang="zh-CN" alt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Arial Unicode MS" panose="020B0604020202020204" pitchFamily="34" charset="-122"/>
                <a:cs typeface="Times New Roman" panose="02020603050405020304" pitchFamily="18" charset="0"/>
              </a:rPr>
            </a:fld>
            <a:endParaRPr kumimoji="0" lang="zh-CN" altLang="en-US" sz="14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descr="7"/>
          <p:cNvPicPr>
            <a:picLocks noChangeAspect="1"/>
          </p:cNvPicPr>
          <p:nvPr userDrawn="1"/>
        </p:nvPicPr>
        <p:blipFill rotWithShape="1">
          <a:blip r:embed="rId2" cstate="print"/>
          <a:srcRect r="28076"/>
          <a:stretch>
            <a:fillRect/>
          </a:stretch>
        </p:blipFill>
        <p:spPr>
          <a:xfrm>
            <a:off x="0" y="580235"/>
            <a:ext cx="12192000" cy="260474"/>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74446" y="0"/>
            <a:ext cx="1000503" cy="633803"/>
          </a:xfrm>
          <a:prstGeom prst="rect">
            <a:avLst/>
          </a:prstGeom>
        </p:spPr>
      </p:pic>
      <p:sp>
        <p:nvSpPr>
          <p:cNvPr id="3" name="文本框 2"/>
          <p:cNvSpPr txBox="1"/>
          <p:nvPr userDrawn="1"/>
        </p:nvSpPr>
        <p:spPr>
          <a:xfrm>
            <a:off x="9124488" y="18661"/>
            <a:ext cx="1250461" cy="70912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userDrawn="1"/>
        </p:nvPicPr>
        <p:blipFill>
          <a:blip r:embed="rId4" cstate="print"/>
          <a:stretch>
            <a:fillRect/>
          </a:stretch>
        </p:blipFill>
        <p:spPr>
          <a:xfrm>
            <a:off x="10374949" y="213360"/>
            <a:ext cx="1558261" cy="458543"/>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24418" y="2549525"/>
            <a:ext cx="10943167" cy="674688"/>
          </a:xfrm>
        </p:spPr>
        <p:txBody>
          <a:bodyPr/>
          <a:lstStyle>
            <a:lvl1pPr marL="0" algn="ctr">
              <a:defRPr sz="3200">
                <a:solidFill>
                  <a:schemeClr val="tx2"/>
                </a:solidFill>
              </a:defRPr>
            </a:lvl1pPr>
          </a:lstStyle>
          <a:p>
            <a:r>
              <a:rPr lang="zh-CN" altLang="en-US" dirty="0"/>
              <a:t>单击此处编辑母版标题样式</a:t>
            </a:r>
            <a:endParaRPr lang="en-US" altLang="zh-CN" dirty="0"/>
          </a:p>
        </p:txBody>
      </p:sp>
      <p:sp>
        <p:nvSpPr>
          <p:cNvPr id="3075" name="Rectangle 3"/>
          <p:cNvSpPr>
            <a:spLocks noGrp="1" noChangeArrowheads="1"/>
          </p:cNvSpPr>
          <p:nvPr>
            <p:ph type="subTitle" idx="1"/>
          </p:nvPr>
        </p:nvSpPr>
        <p:spPr>
          <a:xfrm>
            <a:off x="624418" y="3357563"/>
            <a:ext cx="10943167" cy="431800"/>
          </a:xfrm>
        </p:spPr>
        <p:txBody>
          <a:bodyPr/>
          <a:lstStyle>
            <a:lvl1pPr marL="0" indent="0" algn="ctr">
              <a:buFont typeface="Wingdings" panose="05000000000000000000" pitchFamily="2" charset="2"/>
              <a:buNone/>
              <a:defRPr sz="2400" b="0">
                <a:solidFill>
                  <a:schemeClr val="tx2"/>
                </a:solidFill>
                <a:latin typeface="Arial" panose="020B0604020202020204" pitchFamily="34" charset="0"/>
              </a:defRPr>
            </a:lvl1pPr>
          </a:lstStyle>
          <a:p>
            <a:r>
              <a:rPr lang="zh-CN" altLang="en-US" dirty="0"/>
              <a:t>单击此处编辑母版副标题样式</a:t>
            </a:r>
            <a:endParaRPr lang="en-US" altLang="zh-CN" dirty="0"/>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44618" r="69166" b="38391"/>
          <a:stretch>
            <a:fillRect/>
          </a:stretch>
        </p:blipFill>
        <p:spPr>
          <a:xfrm>
            <a:off x="8799137" y="420270"/>
            <a:ext cx="2768448" cy="986708"/>
          </a:xfrm>
          <a:prstGeom prst="rect">
            <a:avLst/>
          </a:prstGeom>
        </p:spPr>
      </p:pic>
      <p:pic>
        <p:nvPicPr>
          <p:cNvPr id="5" name="Picture 2055" descr="色条 拷贝"/>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525357"/>
            <a:ext cx="12192000" cy="35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userDrawn="1"/>
        </p:nvSpPr>
        <p:spPr>
          <a:xfrm>
            <a:off x="8365991" y="6201199"/>
            <a:ext cx="3634739" cy="307777"/>
          </a:xfrm>
          <a:prstGeom prst="rect">
            <a:avLst/>
          </a:prstGeom>
          <a:noFill/>
        </p:spPr>
        <p:txBody>
          <a:bodyPr wrap="square" rtlCol="0">
            <a:spAutoFit/>
          </a:bodyPr>
          <a:lstStyle/>
          <a:p>
            <a:pPr marL="0" marR="0" lvl="0" indent="0" algn="r" defTabSz="1219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内部</a:t>
            </a: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资料  注意保密</a:t>
            </a:r>
            <a:endParaRPr kumimoji="0" lang="en-US" altLang="zh-CN"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冬奥联通版范例一-空白">
    <p:spTree>
      <p:nvGrpSpPr>
        <p:cNvPr id="1" name=""/>
        <p:cNvGrpSpPr/>
        <p:nvPr/>
      </p:nvGrpSpPr>
      <p:grpSpPr>
        <a:xfrm>
          <a:off x="0" y="0"/>
          <a:ext cx="0" cy="0"/>
          <a:chOff x="0" y="0"/>
          <a:chExt cx="0" cy="0"/>
        </a:xfrm>
      </p:grpSpPr>
      <p:sp>
        <p:nvSpPr>
          <p:cNvPr id="5" name="五边形 4"/>
          <p:cNvSpPr/>
          <p:nvPr userDrawn="1"/>
        </p:nvSpPr>
        <p:spPr>
          <a:xfrm flipH="1">
            <a:off x="11403013" y="6286500"/>
            <a:ext cx="739775" cy="504825"/>
          </a:xfrm>
          <a:prstGeom prst="homePlate">
            <a:avLst/>
          </a:prstGeom>
          <a:noFill/>
          <a:ln w="25400" cap="flat" cmpd="sng" algn="ctr">
            <a:noFill/>
            <a:prstDash val="solid"/>
          </a:ln>
          <a:effectLst>
            <a:outerShdw blurRad="50800" dist="38100" dir="5400000" algn="t"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fld id="{C423A7C8-C25D-4E22-8ACD-7457FC68960C}" type="slidenum">
              <a:rPr kumimoji="0" lang="zh-CN" alt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Arial Unicode MS" panose="020B0604020202020204" pitchFamily="34" charset="-122"/>
                <a:cs typeface="Times New Roman" panose="02020603050405020304" pitchFamily="18" charset="0"/>
              </a:rPr>
            </a:fld>
            <a:endParaRPr kumimoji="0" lang="zh-CN" altLang="en-US" sz="14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descr="7"/>
          <p:cNvPicPr>
            <a:picLocks noChangeAspect="1"/>
          </p:cNvPicPr>
          <p:nvPr userDrawn="1"/>
        </p:nvPicPr>
        <p:blipFill rotWithShape="1">
          <a:blip r:embed="rId2"/>
          <a:srcRect r="28076"/>
          <a:stretch>
            <a:fillRect/>
          </a:stretch>
        </p:blipFill>
        <p:spPr>
          <a:xfrm>
            <a:off x="0" y="580235"/>
            <a:ext cx="12192000" cy="260474"/>
          </a:xfrm>
          <a:prstGeom prst="rect">
            <a:avLst/>
          </a:prstGeom>
        </p:spPr>
      </p:pic>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74446" y="0"/>
            <a:ext cx="1000503" cy="633803"/>
          </a:xfrm>
          <a:prstGeom prst="rect">
            <a:avLst/>
          </a:prstGeom>
        </p:spPr>
      </p:pic>
      <p:sp>
        <p:nvSpPr>
          <p:cNvPr id="3" name="文本框 2"/>
          <p:cNvSpPr txBox="1"/>
          <p:nvPr userDrawn="1"/>
        </p:nvSpPr>
        <p:spPr>
          <a:xfrm>
            <a:off x="9124488" y="18661"/>
            <a:ext cx="1250461" cy="70912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userDrawn="1"/>
        </p:nvPicPr>
        <p:blipFill>
          <a:blip r:embed="rId4"/>
          <a:stretch>
            <a:fillRect/>
          </a:stretch>
        </p:blipFill>
        <p:spPr>
          <a:xfrm>
            <a:off x="10374949" y="213360"/>
            <a:ext cx="1558261" cy="45854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24418" y="2549525"/>
            <a:ext cx="10943167" cy="674688"/>
          </a:xfrm>
        </p:spPr>
        <p:txBody>
          <a:bodyPr/>
          <a:lstStyle>
            <a:lvl1pPr marL="0" algn="ctr">
              <a:defRPr sz="3200">
                <a:solidFill>
                  <a:schemeClr val="tx2"/>
                </a:solidFill>
              </a:defRPr>
            </a:lvl1pPr>
          </a:lstStyle>
          <a:p>
            <a:r>
              <a:rPr lang="zh-CN" altLang="en-US" dirty="0"/>
              <a:t>单击此处编辑母版标题样式</a:t>
            </a:r>
            <a:endParaRPr lang="en-US" altLang="zh-CN" dirty="0"/>
          </a:p>
        </p:txBody>
      </p:sp>
      <p:sp>
        <p:nvSpPr>
          <p:cNvPr id="3075" name="Rectangle 3"/>
          <p:cNvSpPr>
            <a:spLocks noGrp="1" noChangeArrowheads="1"/>
          </p:cNvSpPr>
          <p:nvPr>
            <p:ph type="subTitle" idx="1"/>
          </p:nvPr>
        </p:nvSpPr>
        <p:spPr>
          <a:xfrm>
            <a:off x="624418" y="3357563"/>
            <a:ext cx="10943167" cy="431800"/>
          </a:xfrm>
        </p:spPr>
        <p:txBody>
          <a:bodyPr/>
          <a:lstStyle>
            <a:lvl1pPr marL="0" indent="0" algn="ctr">
              <a:buFont typeface="Wingdings" panose="05000000000000000000" pitchFamily="2" charset="2"/>
              <a:buNone/>
              <a:defRPr sz="2400" b="0">
                <a:solidFill>
                  <a:schemeClr val="tx2"/>
                </a:solidFill>
                <a:latin typeface="Arial" panose="020B0604020202020204" pitchFamily="34" charset="0"/>
              </a:defRPr>
            </a:lvl1pPr>
          </a:lstStyle>
          <a:p>
            <a:r>
              <a:rPr lang="zh-CN" altLang="en-US" dirty="0"/>
              <a:t>单击此处编辑母版副标题样式</a:t>
            </a:r>
            <a:endParaRPr lang="en-US" altLang="zh-CN" dirty="0"/>
          </a:p>
        </p:txBody>
      </p:sp>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44618" r="69166" b="38391"/>
          <a:stretch>
            <a:fillRect/>
          </a:stretch>
        </p:blipFill>
        <p:spPr>
          <a:xfrm>
            <a:off x="8799137" y="420270"/>
            <a:ext cx="2768448" cy="986708"/>
          </a:xfrm>
          <a:prstGeom prst="rect">
            <a:avLst/>
          </a:prstGeom>
        </p:spPr>
      </p:pic>
      <p:pic>
        <p:nvPicPr>
          <p:cNvPr id="5" name="Picture 2055" descr="色条 拷贝"/>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525357"/>
            <a:ext cx="12192000" cy="35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userDrawn="1"/>
        </p:nvSpPr>
        <p:spPr>
          <a:xfrm>
            <a:off x="8365991" y="6201199"/>
            <a:ext cx="3634739" cy="307777"/>
          </a:xfrm>
          <a:prstGeom prst="rect">
            <a:avLst/>
          </a:prstGeom>
          <a:noFill/>
        </p:spPr>
        <p:txBody>
          <a:bodyPr wrap="square" rtlCol="0">
            <a:spAutoFit/>
          </a:bodyPr>
          <a:lstStyle/>
          <a:p>
            <a:pPr marL="0" marR="0" lvl="0" indent="0" algn="r" defTabSz="12192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内部</a:t>
            </a:r>
            <a:r>
              <a:rPr kumimoji="0" lang="zh-CN" altLang="en-US" sz="14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资料  注意保密</a:t>
            </a:r>
            <a:endParaRPr kumimoji="0" lang="en-US" altLang="zh-CN" sz="14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结束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5462"/>
          </a:xfrm>
          <a:prstGeom prst="rect">
            <a:avLst/>
          </a:prstGeom>
        </p:spPr>
      </p:pic>
      <p:sp>
        <p:nvSpPr>
          <p:cNvPr id="2" name="矩形 1"/>
          <p:cNvSpPr/>
          <p:nvPr userDrawn="1"/>
        </p:nvSpPr>
        <p:spPr>
          <a:xfrm>
            <a:off x="4806950" y="5901690"/>
            <a:ext cx="2388235" cy="676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灯片编号占位符 4"/>
          <p:cNvSpPr>
            <a:spLocks noGrp="1"/>
          </p:cNvSpPr>
          <p:nvPr>
            <p:ph type="sldNum" sz="quarter" idx="10"/>
          </p:nvPr>
        </p:nvSpPr>
        <p:spPr/>
        <p:txBody>
          <a:bodyPr/>
          <a:lstStyle>
            <a:lvl1pPr>
              <a:defRPr/>
            </a:lvl1pPr>
          </a:lstStyle>
          <a:p>
            <a:pPr marL="0" marR="0" lvl="0" indent="0" algn="r" defTabSz="1219200" rtl="0" eaLnBrk="1" fontAlgn="auto" latinLnBrk="0" hangingPunct="1">
              <a:lnSpc>
                <a:spcPct val="100000"/>
              </a:lnSpc>
              <a:spcBef>
                <a:spcPts val="0"/>
              </a:spcBef>
              <a:spcAft>
                <a:spcPts val="0"/>
              </a:spcAft>
              <a:buClrTx/>
              <a:buSzTx/>
              <a:buFontTx/>
              <a:buNone/>
              <a:defRPr/>
            </a:pPr>
            <a:fld id="{66FACDA4-5512-48F7-8FB2-A632D23E86B9}" type="slidenum">
              <a:rPr kumimoji="0" lang="zh-HK" altLang="en-US" sz="1600" b="0" i="0" u="none" strike="noStrike" kern="1200" cap="none" spc="0" normalizeH="0" baseline="0" noProof="0" smtClean="0">
                <a:ln>
                  <a:noFill/>
                </a:ln>
                <a:solidFill>
                  <a:prstClr val="black">
                    <a:tint val="75000"/>
                  </a:prstClr>
                </a:solidFill>
                <a:effectLst/>
                <a:uLnTx/>
                <a:uFillTx/>
                <a:latin typeface="Calibri" panose="020F0502020204030204"/>
                <a:cs typeface="+mn-cs"/>
              </a:rPr>
            </a:fld>
            <a:endParaRPr kumimoji="0" lang="zh-HK" altLang="en-US" sz="1600" b="0" i="0" u="none" strike="noStrike" kern="1200" cap="none" spc="0" normalizeH="0" baseline="0" noProof="0">
              <a:ln>
                <a:noFill/>
              </a:ln>
              <a:solidFill>
                <a:prstClr val="black">
                  <a:tint val="75000"/>
                </a:prstClr>
              </a:solidFill>
              <a:effectLst/>
              <a:uLnTx/>
              <a:uFillTx/>
              <a:latin typeface="Calibri" panose="020F0502020204030204"/>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1088688" y="6480175"/>
            <a:ext cx="1582737" cy="260350"/>
          </a:xfrm>
        </p:spPr>
        <p:txBody>
          <a:bodyPr/>
          <a:lstStyle>
            <a:lvl1pPr>
              <a:defRPr/>
            </a:lvl1pPr>
          </a:lstStyle>
          <a:p>
            <a:pPr>
              <a:defRPr/>
            </a:pPr>
            <a:fld id="{47C96170-FD04-4958-ACDB-29B34D488849}" type="slidenum">
              <a:rPr lang="zh-CN" altLang="en-US"/>
            </a:fld>
            <a:endParaRPr lang="zh-CN" alt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单击此处编辑母版标题样式</a:t>
            </a:r>
            <a:endParaRPr lang="zh-CN" altLang="zh-CN"/>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zh-CN"/>
              <a:t>单击此处编辑母版文本样式</a:t>
            </a:r>
            <a:endParaRPr lang="zh-CN" altLang="zh-CN"/>
          </a:p>
          <a:p>
            <a:pPr lvl="1"/>
            <a:r>
              <a:rPr lang="zh-CN" altLang="zh-CN"/>
              <a:t>二级</a:t>
            </a:r>
            <a:endParaRPr lang="zh-CN" altLang="zh-CN"/>
          </a:p>
          <a:p>
            <a:pPr lvl="2"/>
            <a:r>
              <a:rPr lang="zh-CN" altLang="zh-CN"/>
              <a:t>三级</a:t>
            </a:r>
            <a:endParaRPr lang="zh-CN" altLang="zh-CN"/>
          </a:p>
          <a:p>
            <a:pPr lvl="3"/>
            <a:r>
              <a:rPr lang="zh-CN" altLang="zh-CN"/>
              <a:t>四级</a:t>
            </a:r>
            <a:endParaRPr lang="zh-CN" altLang="zh-CN"/>
          </a:p>
          <a:p>
            <a:pPr lvl="4"/>
            <a:r>
              <a:rPr lang="zh-CN" altLang="zh-CN"/>
              <a:t>五级</a:t>
            </a:r>
            <a:endParaRPr lang="zh-CN"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冬奥联通版范例一-空白">
    <p:spTree>
      <p:nvGrpSpPr>
        <p:cNvPr id="1" name=""/>
        <p:cNvGrpSpPr/>
        <p:nvPr/>
      </p:nvGrpSpPr>
      <p:grpSpPr>
        <a:xfrm>
          <a:off x="0" y="0"/>
          <a:ext cx="0" cy="0"/>
          <a:chOff x="0" y="0"/>
          <a:chExt cx="0" cy="0"/>
        </a:xfrm>
      </p:grpSpPr>
      <p:sp>
        <p:nvSpPr>
          <p:cNvPr id="7" name="Slide Number Placeholder 5"/>
          <p:cNvSpPr/>
          <p:nvPr userDrawn="1"/>
        </p:nvSpPr>
        <p:spPr>
          <a:xfrm>
            <a:off x="9294327" y="6490373"/>
            <a:ext cx="2743470" cy="28638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eaLnBrk="0" fontAlgn="base" hangingPunct="0">
              <a:buClrTx/>
              <a:buSzTx/>
              <a:buFontTx/>
              <a:defRPr/>
            </a:pPr>
            <a:fld id="{9A0DB2DC-4C9A-4742-B13C-FB6460FD3503}" type="slidenum">
              <a:rPr lang="zh-CN" altLang="en-US" sz="1400" noProof="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Arial Unicode MS" panose="020B0604020202020204" pitchFamily="34" charset="-122"/>
                <a:cs typeface="Times New Roman" panose="02020603050405020304" pitchFamily="18" charset="0"/>
              </a:rPr>
            </a:fld>
            <a:endParaRPr lang="zh-CN" altLang="en-US" sz="1400" noProof="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 name="标题 5"/>
          <p:cNvSpPr/>
          <p:nvPr>
            <p:ph type="title"/>
          </p:nvPr>
        </p:nvSpPr>
        <p:spPr>
          <a:xfrm>
            <a:off x="0" y="187960"/>
            <a:ext cx="8667750" cy="610870"/>
          </a:xfrm>
          <a:prstGeom prst="rect">
            <a:avLst/>
          </a:prstGeom>
        </p:spPr>
        <p:txBody>
          <a:bodyPr anchor="ctr" anchorCtr="0"/>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a:p>
        </p:txBody>
      </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冬奥联通版范例一-空白">
    <p:spTree>
      <p:nvGrpSpPr>
        <p:cNvPr id="1" name=""/>
        <p:cNvGrpSpPr/>
        <p:nvPr/>
      </p:nvGrpSpPr>
      <p:grpSpPr>
        <a:xfrm>
          <a:off x="0" y="0"/>
          <a:ext cx="0" cy="0"/>
          <a:chOff x="0" y="0"/>
          <a:chExt cx="0" cy="0"/>
        </a:xfrm>
      </p:grpSpPr>
      <p:pic>
        <p:nvPicPr>
          <p:cNvPr id="9" name="图片 8" descr="7"/>
          <p:cNvPicPr>
            <a:picLocks noChangeAspect="1"/>
          </p:cNvPicPr>
          <p:nvPr userDrawn="1"/>
        </p:nvPicPr>
        <p:blipFill rotWithShape="1">
          <a:blip r:embed="rId2"/>
          <a:srcRect r="28076"/>
          <a:stretch>
            <a:fillRect/>
          </a:stretch>
        </p:blipFill>
        <p:spPr>
          <a:xfrm>
            <a:off x="0" y="580235"/>
            <a:ext cx="12192000" cy="260474"/>
          </a:xfrm>
          <a:prstGeom prst="rect">
            <a:avLst/>
          </a:prstGeom>
        </p:spPr>
      </p:pic>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74446" y="0"/>
            <a:ext cx="1000503" cy="633803"/>
          </a:xfrm>
          <a:prstGeom prst="rect">
            <a:avLst/>
          </a:prstGeom>
        </p:spPr>
      </p:pic>
      <p:sp>
        <p:nvSpPr>
          <p:cNvPr id="3" name="文本框 2"/>
          <p:cNvSpPr txBox="1"/>
          <p:nvPr userDrawn="1"/>
        </p:nvSpPr>
        <p:spPr>
          <a:xfrm>
            <a:off x="9124488" y="18661"/>
            <a:ext cx="1250461" cy="70912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userDrawn="1"/>
        </p:nvPicPr>
        <p:blipFill>
          <a:blip r:embed="rId4"/>
          <a:stretch>
            <a:fillRect/>
          </a:stretch>
        </p:blipFill>
        <p:spPr>
          <a:xfrm>
            <a:off x="10374949" y="213360"/>
            <a:ext cx="1558261" cy="458543"/>
          </a:xfrm>
          <a:prstGeom prst="rect">
            <a:avLst/>
          </a:prstGeom>
        </p:spPr>
      </p:pic>
      <p:sp>
        <p:nvSpPr>
          <p:cNvPr id="6" name="标题 1"/>
          <p:cNvSpPr>
            <a:spLocks noGrp="1"/>
          </p:cNvSpPr>
          <p:nvPr>
            <p:ph type="title" hasCustomPrompt="1"/>
          </p:nvPr>
        </p:nvSpPr>
        <p:spPr>
          <a:xfrm>
            <a:off x="317495" y="316901"/>
            <a:ext cx="10515600" cy="44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nchor="ctr"/>
          <a:lstStyle>
            <a:lvl1pPr>
              <a:defRPr lang="zh-CN" altLang="en-US" sz="2400" b="1" dirty="0">
                <a:solidFill>
                  <a:prstClr val="black"/>
                </a:solidFill>
                <a:latin typeface="黑体" panose="02010609060101010101" pitchFamily="49" charset="-122"/>
                <a:ea typeface="黑体" panose="02010609060101010101" pitchFamily="49" charset="-122"/>
                <a:cs typeface="+mn-cs"/>
              </a:defRPr>
            </a:lvl1pPr>
          </a:lstStyle>
          <a:p>
            <a:pPr marL="0" marR="0" lvl="0" indent="0" fontAlgn="base">
              <a:lnSpc>
                <a:spcPct val="100000"/>
              </a:lnSpc>
              <a:spcBef>
                <a:spcPct val="50000"/>
              </a:spcBef>
              <a:spcAft>
                <a:spcPct val="0"/>
              </a:spcAft>
              <a:buClr>
                <a:srgbClr val="FF0000"/>
              </a:buClr>
              <a:buSzTx/>
              <a:buFontTx/>
            </a:pPr>
            <a:r>
              <a:rPr lang="zh-CN" altLang="en-US" dirty="0"/>
              <a:t>标题： </a:t>
            </a:r>
            <a:endParaRPr lang="zh-CN" altLang="en-US" dirty="0"/>
          </a:p>
        </p:txBody>
      </p:sp>
      <p:sp>
        <p:nvSpPr>
          <p:cNvPr id="4" name="灯片编号占位符 1"/>
          <p:cNvSpPr txBox="1"/>
          <p:nvPr userDrawn="1"/>
        </p:nvSpPr>
        <p:spPr>
          <a:xfrm>
            <a:off x="11461750" y="6547485"/>
            <a:ext cx="673100" cy="281940"/>
          </a:xfrm>
          <a:prstGeom prst="rect">
            <a:avLst/>
          </a:prstGeom>
        </p:spPr>
        <p:txBody>
          <a:bodyPr vert="horz" lIns="121920" tIns="60960" rIns="121920" bIns="6096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1580" rtl="0" eaLnBrk="1" fontAlgn="auto" latinLnBrk="0" hangingPunct="1">
              <a:lnSpc>
                <a:spcPct val="100000"/>
              </a:lnSpc>
              <a:spcBef>
                <a:spcPts val="0"/>
              </a:spcBef>
              <a:spcAft>
                <a:spcPts val="0"/>
              </a:spcAft>
              <a:buClrTx/>
              <a:buSzTx/>
              <a:buFontTx/>
              <a:buNone/>
              <a:defRPr/>
            </a:pPr>
            <a:fld id="{5F216A32-0CD1-404C-BF95-55107F96BE2A}" type="slidenum">
              <a:rPr kumimoji="0" lang="zh-CN" altLang="en-US" sz="11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冬奥联通版范例一-空白">
    <p:spTree>
      <p:nvGrpSpPr>
        <p:cNvPr id="1" name=""/>
        <p:cNvGrpSpPr/>
        <p:nvPr/>
      </p:nvGrpSpPr>
      <p:grpSpPr>
        <a:xfrm>
          <a:off x="0" y="0"/>
          <a:ext cx="0" cy="0"/>
          <a:chOff x="0" y="0"/>
          <a:chExt cx="0" cy="0"/>
        </a:xfrm>
      </p:grpSpPr>
      <p:pic>
        <p:nvPicPr>
          <p:cNvPr id="9" name="图片 8" descr="7"/>
          <p:cNvPicPr>
            <a:picLocks noChangeAspect="1"/>
          </p:cNvPicPr>
          <p:nvPr userDrawn="1"/>
        </p:nvPicPr>
        <p:blipFill rotWithShape="1">
          <a:blip r:embed="rId2"/>
          <a:srcRect r="28076"/>
          <a:stretch>
            <a:fillRect/>
          </a:stretch>
        </p:blipFill>
        <p:spPr>
          <a:xfrm>
            <a:off x="0" y="580235"/>
            <a:ext cx="12192000" cy="260474"/>
          </a:xfrm>
          <a:prstGeom prst="rect">
            <a:avLst/>
          </a:prstGeom>
        </p:spPr>
      </p:pic>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74446" y="0"/>
            <a:ext cx="1000503" cy="633803"/>
          </a:xfrm>
          <a:prstGeom prst="rect">
            <a:avLst/>
          </a:prstGeom>
        </p:spPr>
      </p:pic>
      <p:sp>
        <p:nvSpPr>
          <p:cNvPr id="3" name="文本框 2"/>
          <p:cNvSpPr txBox="1"/>
          <p:nvPr userDrawn="1"/>
        </p:nvSpPr>
        <p:spPr>
          <a:xfrm>
            <a:off x="9124488" y="18661"/>
            <a:ext cx="1250461" cy="70912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userDrawn="1"/>
        </p:nvPicPr>
        <p:blipFill>
          <a:blip r:embed="rId4"/>
          <a:stretch>
            <a:fillRect/>
          </a:stretch>
        </p:blipFill>
        <p:spPr>
          <a:xfrm>
            <a:off x="10374949" y="213360"/>
            <a:ext cx="1558261" cy="458543"/>
          </a:xfrm>
          <a:prstGeom prst="rect">
            <a:avLst/>
          </a:prstGeom>
        </p:spPr>
      </p:pic>
      <p:sp>
        <p:nvSpPr>
          <p:cNvPr id="6" name="标题 1"/>
          <p:cNvSpPr>
            <a:spLocks noGrp="1"/>
          </p:cNvSpPr>
          <p:nvPr>
            <p:ph type="title" hasCustomPrompt="1"/>
          </p:nvPr>
        </p:nvSpPr>
        <p:spPr>
          <a:xfrm>
            <a:off x="317495" y="316901"/>
            <a:ext cx="10515600" cy="44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nchor="ctr"/>
          <a:lstStyle>
            <a:lvl1pPr>
              <a:defRPr lang="zh-CN" altLang="en-US" sz="2400" b="1" dirty="0">
                <a:solidFill>
                  <a:prstClr val="black"/>
                </a:solidFill>
                <a:latin typeface="黑体" panose="02010609060101010101" pitchFamily="49" charset="-122"/>
                <a:ea typeface="黑体" panose="02010609060101010101" pitchFamily="49" charset="-122"/>
                <a:cs typeface="+mn-cs"/>
              </a:defRPr>
            </a:lvl1pPr>
          </a:lstStyle>
          <a:p>
            <a:pPr marL="0" marR="0" lvl="0" indent="0" fontAlgn="base">
              <a:lnSpc>
                <a:spcPct val="100000"/>
              </a:lnSpc>
              <a:spcBef>
                <a:spcPct val="50000"/>
              </a:spcBef>
              <a:spcAft>
                <a:spcPct val="0"/>
              </a:spcAft>
              <a:buClr>
                <a:srgbClr val="FF0000"/>
              </a:buClr>
              <a:buSzTx/>
              <a:buFontTx/>
            </a:pPr>
            <a:r>
              <a:rPr lang="zh-CN" altLang="en-US" dirty="0"/>
              <a:t>标题： </a:t>
            </a:r>
            <a:endParaRPr lang="zh-CN" altLang="en-US" dirty="0"/>
          </a:p>
        </p:txBody>
      </p:sp>
      <p:sp>
        <p:nvSpPr>
          <p:cNvPr id="4" name="灯片编号占位符 1"/>
          <p:cNvSpPr txBox="1"/>
          <p:nvPr userDrawn="1"/>
        </p:nvSpPr>
        <p:spPr>
          <a:xfrm>
            <a:off x="11461750" y="6547485"/>
            <a:ext cx="673100" cy="281940"/>
          </a:xfrm>
          <a:prstGeom prst="rect">
            <a:avLst/>
          </a:prstGeom>
        </p:spPr>
        <p:txBody>
          <a:bodyPr vert="horz" lIns="121920" tIns="60960" rIns="121920" bIns="6096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1580" rtl="0" eaLnBrk="1" fontAlgn="auto" latinLnBrk="0" hangingPunct="1">
              <a:lnSpc>
                <a:spcPct val="100000"/>
              </a:lnSpc>
              <a:spcBef>
                <a:spcPts val="0"/>
              </a:spcBef>
              <a:spcAft>
                <a:spcPts val="0"/>
              </a:spcAft>
              <a:buClrTx/>
              <a:buSzTx/>
              <a:buFontTx/>
              <a:buNone/>
              <a:defRPr/>
            </a:pPr>
            <a:fld id="{5F216A32-0CD1-404C-BF95-55107F96BE2A}" type="slidenum">
              <a:rPr kumimoji="0" lang="zh-CN" altLang="en-US" sz="11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冬奥联通版范例一-空白">
    <p:spTree>
      <p:nvGrpSpPr>
        <p:cNvPr id="1" name=""/>
        <p:cNvGrpSpPr/>
        <p:nvPr/>
      </p:nvGrpSpPr>
      <p:grpSpPr>
        <a:xfrm>
          <a:off x="0" y="0"/>
          <a:ext cx="0" cy="0"/>
          <a:chOff x="0" y="0"/>
          <a:chExt cx="0" cy="0"/>
        </a:xfrm>
      </p:grpSpPr>
      <p:pic>
        <p:nvPicPr>
          <p:cNvPr id="9" name="图片 8" descr="7"/>
          <p:cNvPicPr>
            <a:picLocks noChangeAspect="1"/>
          </p:cNvPicPr>
          <p:nvPr userDrawn="1"/>
        </p:nvPicPr>
        <p:blipFill rotWithShape="1">
          <a:blip r:embed="rId2"/>
          <a:srcRect r="28076"/>
          <a:stretch>
            <a:fillRect/>
          </a:stretch>
        </p:blipFill>
        <p:spPr>
          <a:xfrm>
            <a:off x="0" y="580235"/>
            <a:ext cx="12192000" cy="260474"/>
          </a:xfrm>
          <a:prstGeom prst="rect">
            <a:avLst/>
          </a:prstGeom>
        </p:spPr>
      </p:pic>
      <p:pic>
        <p:nvPicPr>
          <p:cNvPr id="14" name="图片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74446" y="0"/>
            <a:ext cx="1000503" cy="633803"/>
          </a:xfrm>
          <a:prstGeom prst="rect">
            <a:avLst/>
          </a:prstGeom>
        </p:spPr>
      </p:pic>
      <p:sp>
        <p:nvSpPr>
          <p:cNvPr id="3" name="文本框 2"/>
          <p:cNvSpPr txBox="1"/>
          <p:nvPr userDrawn="1"/>
        </p:nvSpPr>
        <p:spPr>
          <a:xfrm>
            <a:off x="9124488" y="18661"/>
            <a:ext cx="1250461" cy="709127"/>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userDrawn="1"/>
        </p:nvPicPr>
        <p:blipFill>
          <a:blip r:embed="rId4"/>
          <a:stretch>
            <a:fillRect/>
          </a:stretch>
        </p:blipFill>
        <p:spPr>
          <a:xfrm>
            <a:off x="10374949" y="213360"/>
            <a:ext cx="1558261" cy="458543"/>
          </a:xfrm>
          <a:prstGeom prst="rect">
            <a:avLst/>
          </a:prstGeom>
        </p:spPr>
      </p:pic>
      <p:sp>
        <p:nvSpPr>
          <p:cNvPr id="6" name="标题 1"/>
          <p:cNvSpPr>
            <a:spLocks noGrp="1"/>
          </p:cNvSpPr>
          <p:nvPr>
            <p:ph type="title" hasCustomPrompt="1"/>
          </p:nvPr>
        </p:nvSpPr>
        <p:spPr>
          <a:xfrm>
            <a:off x="317495" y="316901"/>
            <a:ext cx="10515600" cy="442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nchor="ctr"/>
          <a:lstStyle>
            <a:lvl1pPr>
              <a:defRPr lang="zh-CN" altLang="en-US" sz="2400" b="1" dirty="0">
                <a:solidFill>
                  <a:prstClr val="black"/>
                </a:solidFill>
                <a:latin typeface="黑体" panose="02010609060101010101" pitchFamily="49" charset="-122"/>
                <a:ea typeface="黑体" panose="02010609060101010101" pitchFamily="49" charset="-122"/>
                <a:cs typeface="+mn-cs"/>
              </a:defRPr>
            </a:lvl1pPr>
          </a:lstStyle>
          <a:p>
            <a:pPr marL="0" marR="0" lvl="0" indent="0" fontAlgn="base">
              <a:lnSpc>
                <a:spcPct val="100000"/>
              </a:lnSpc>
              <a:spcBef>
                <a:spcPct val="50000"/>
              </a:spcBef>
              <a:spcAft>
                <a:spcPct val="0"/>
              </a:spcAft>
              <a:buClr>
                <a:srgbClr val="FF0000"/>
              </a:buClr>
              <a:buSzTx/>
              <a:buFontTx/>
            </a:pPr>
            <a:r>
              <a:rPr lang="zh-CN" altLang="en-US" dirty="0"/>
              <a:t>标题： </a:t>
            </a:r>
            <a:endParaRPr lang="zh-CN" altLang="en-US" dirty="0"/>
          </a:p>
        </p:txBody>
      </p:sp>
      <p:sp>
        <p:nvSpPr>
          <p:cNvPr id="4" name="灯片编号占位符 1"/>
          <p:cNvSpPr txBox="1"/>
          <p:nvPr userDrawn="1"/>
        </p:nvSpPr>
        <p:spPr>
          <a:xfrm>
            <a:off x="11461750" y="6547485"/>
            <a:ext cx="673100" cy="281940"/>
          </a:xfrm>
          <a:prstGeom prst="rect">
            <a:avLst/>
          </a:prstGeom>
        </p:spPr>
        <p:txBody>
          <a:bodyPr vert="horz" lIns="121920" tIns="60960" rIns="121920" bIns="6096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1580" rtl="0" eaLnBrk="1" fontAlgn="auto" latinLnBrk="0" hangingPunct="1">
              <a:lnSpc>
                <a:spcPct val="100000"/>
              </a:lnSpc>
              <a:spcBef>
                <a:spcPts val="0"/>
              </a:spcBef>
              <a:spcAft>
                <a:spcPts val="0"/>
              </a:spcAft>
              <a:buClrTx/>
              <a:buSzTx/>
              <a:buFontTx/>
              <a:buNone/>
              <a:defRPr/>
            </a:pPr>
            <a:fld id="{5F216A32-0CD1-404C-BF95-55107F96BE2A}" type="slidenum">
              <a:rPr kumimoji="0" lang="zh-CN" altLang="en-US" sz="11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1088688" y="6480175"/>
            <a:ext cx="1582737" cy="260350"/>
          </a:xfrm>
        </p:spPr>
        <p:txBody>
          <a:bodyPr/>
          <a:lstStyle>
            <a:lvl1pPr>
              <a:defRPr/>
            </a:lvl1pPr>
          </a:lstStyle>
          <a:p>
            <a:pPr>
              <a:defRPr/>
            </a:pPr>
            <a:fld id="{47C96170-FD04-4958-ACDB-29B34D488849}" type="slidenum">
              <a:rPr lang="zh-CN" altLang="en-US"/>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SIG彩色logo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89942" y="193030"/>
            <a:ext cx="827043" cy="368622"/>
          </a:xfrm>
          <a:prstGeom prst="rect">
            <a:avLst/>
          </a:prstGeom>
        </p:spPr>
      </p:pic>
      <p:sp>
        <p:nvSpPr>
          <p:cNvPr id="2" name="灯片编号占位符 1"/>
          <p:cNvSpPr>
            <a:spLocks noGrp="1"/>
          </p:cNvSpPr>
          <p:nvPr>
            <p:ph type="sldNum" sz="quarter" idx="10"/>
          </p:nvPr>
        </p:nvSpPr>
        <p:spPr>
          <a:xfrm>
            <a:off x="11684580" y="6540502"/>
            <a:ext cx="23240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fld>
            <a:endParaRPr lang="zh-CN" altLang="en-US" dirty="0"/>
          </a:p>
        </p:txBody>
      </p:sp>
      <p:sp>
        <p:nvSpPr>
          <p:cNvPr id="12" name="文本占位符 3"/>
          <p:cNvSpPr>
            <a:spLocks noGrp="1"/>
          </p:cNvSpPr>
          <p:nvPr>
            <p:ph type="body" sz="quarter" idx="15" hasCustomPrompt="1"/>
          </p:nvPr>
        </p:nvSpPr>
        <p:spPr>
          <a:xfrm>
            <a:off x="416853" y="325417"/>
            <a:ext cx="6352234" cy="722313"/>
          </a:xfrm>
          <a:prstGeom prst="rect">
            <a:avLst/>
          </a:prstGeom>
        </p:spPr>
        <p:txBody>
          <a:bodyPr/>
          <a:lstStyle>
            <a:lvl1pPr marL="0" indent="0">
              <a:buNone/>
              <a:defRPr sz="3000" b="0" i="0">
                <a:solidFill>
                  <a:schemeClr val="tx1"/>
                </a:solidFill>
                <a:latin typeface="TencentSans W7" panose="020C04030202040F0204" pitchFamily="34" charset="-122"/>
                <a:ea typeface="TencentSans W7" panose="020C04030202040F0204" pitchFamily="3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endParaRPr kumimoji="1" lang="zh-CN" alt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SIG彩色logo页">
    <p:spTree>
      <p:nvGrpSpPr>
        <p:cNvPr id="1" name=""/>
        <p:cNvGrpSpPr/>
        <p:nvPr/>
      </p:nvGrpSpPr>
      <p:grpSpPr>
        <a:xfrm>
          <a:off x="0" y="0"/>
          <a:ext cx="0" cy="0"/>
          <a:chOff x="0" y="0"/>
          <a:chExt cx="0" cy="0"/>
        </a:xfrm>
      </p:grpSpPr>
      <p:sp>
        <p:nvSpPr>
          <p:cNvPr id="2" name="灯片编号占位符 1"/>
          <p:cNvSpPr>
            <a:spLocks noGrp="1"/>
          </p:cNvSpPr>
          <p:nvPr>
            <p:ph type="sldNum" idx="10"/>
          </p:nvPr>
        </p:nvSpPr>
        <p:spPr>
          <a:xfrm>
            <a:off x="11684580" y="6540502"/>
            <a:ext cx="232405" cy="225703"/>
          </a:xfrm>
          <a:prstGeom prst="rect">
            <a:avLst/>
          </a:prstGeom>
        </p:spPr>
        <p:txBody>
          <a:bodyPr/>
          <a:lstStyle>
            <a:lvl1pPr lvl="0">
              <a:defRPr sz="800">
                <a:latin typeface="FZLanTingHei-R-GBK"/>
                <a:ea typeface="FZLanTingHei-R-GBK"/>
              </a:defRPr>
            </a:lvl1pPr>
          </a:lstStyle>
          <a:p>
            <a:fld id="{A7D64A75-7B17-46B0-9379-605649E30314}" type="slidenum">
              <a:rPr lang="en-US" altLang="en-US"/>
            </a:fld>
            <a:endParaRPr lang="zh-CN" altLang="zh-CN"/>
          </a:p>
        </p:txBody>
      </p:sp>
      <p:sp>
        <p:nvSpPr>
          <p:cNvPr id="3" name="标题 1"/>
          <p:cNvSpPr>
            <a:spLocks noGrp="1"/>
          </p:cNvSpPr>
          <p:nvPr>
            <p:ph type="title" hasCustomPrompt="1"/>
          </p:nvPr>
        </p:nvSpPr>
        <p:spPr>
          <a:xfrm>
            <a:off x="317495" y="316901"/>
            <a:ext cx="10515600" cy="442631"/>
          </a:xfrm>
          <a:prstGeom prst="rect">
            <a:avLst/>
          </a:prstGeom>
          <a:noFill/>
          <a:ln>
            <a:noFill/>
          </a:ln>
        </p:spPr>
        <p:txBody>
          <a:bodyPr lIns="91439" tIns="45719" rIns="91439" bIns="45719" anchor="ctr"/>
          <a:lstStyle>
            <a:lvl1pPr>
              <a:defRPr lang="zh-CN" altLang="en-US" sz="2400" b="1" dirty="0">
                <a:solidFill>
                  <a:prstClr val="black"/>
                </a:solidFill>
                <a:latin typeface="黑体" panose="02010609060101010101" pitchFamily="49" charset="-122"/>
                <a:ea typeface="黑体" panose="02010609060101010101" pitchFamily="49" charset="-122"/>
                <a:cs typeface="+mn-cs"/>
              </a:defRPr>
            </a:lvl1pPr>
          </a:lstStyle>
          <a:p>
            <a:pPr marL="0" marR="0" lvl="0" indent="0" fontAlgn="base">
              <a:lnSpc>
                <a:spcPct val="100000"/>
              </a:lnSpc>
              <a:spcBef>
                <a:spcPct val="50000"/>
              </a:spcBef>
              <a:spcAft>
                <a:spcPct val="0"/>
              </a:spcAft>
              <a:buClr>
                <a:srgbClr val="FF0000"/>
              </a:buClr>
              <a:buSzTx/>
              <a:buFontTx/>
            </a:pPr>
            <a:r>
              <a:rPr lang="zh-CN" altLang="en-US" dirty="0"/>
              <a:t>标题： </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21" name="图片 20"/>
          <p:cNvPicPr>
            <a:picLocks noChangeAspect="1"/>
          </p:cNvPicPr>
          <p:nvPr/>
        </p:nvPicPr>
        <p:blipFill>
          <a:blip r:embed="rId2">
            <a:alphaModFix amt="80000"/>
          </a:blip>
          <a:srcRect r="51566" b="40590"/>
          <a:stretch>
            <a:fillRect/>
          </a:stretch>
        </p:blipFill>
        <p:spPr>
          <a:xfrm>
            <a:off x="9375131" y="3406023"/>
            <a:ext cx="2816869" cy="3451978"/>
          </a:xfrm>
          <a:custGeom>
            <a:avLst/>
            <a:gdLst>
              <a:gd name="connsiteX0" fmla="*/ 0 w 3914774"/>
              <a:gd name="connsiteY0" fmla="*/ 0 h 4801865"/>
              <a:gd name="connsiteX1" fmla="*/ 3914774 w 3914774"/>
              <a:gd name="connsiteY1" fmla="*/ 0 h 4801865"/>
              <a:gd name="connsiteX2" fmla="*/ 3914774 w 3914774"/>
              <a:gd name="connsiteY2" fmla="*/ 4801865 h 4801865"/>
              <a:gd name="connsiteX3" fmla="*/ 0 w 3914774"/>
              <a:gd name="connsiteY3" fmla="*/ 4801865 h 4801865"/>
            </a:gdLst>
            <a:ahLst/>
            <a:cxnLst>
              <a:cxn ang="0">
                <a:pos x="connsiteX0" y="connsiteY0"/>
              </a:cxn>
              <a:cxn ang="0">
                <a:pos x="connsiteX1" y="connsiteY1"/>
              </a:cxn>
              <a:cxn ang="0">
                <a:pos x="connsiteX2" y="connsiteY2"/>
              </a:cxn>
              <a:cxn ang="0">
                <a:pos x="connsiteX3" y="connsiteY3"/>
              </a:cxn>
            </a:cxnLst>
            <a:rect l="l" t="t" r="r" b="b"/>
            <a:pathLst>
              <a:path w="3914774" h="4801865">
                <a:moveTo>
                  <a:pt x="0" y="0"/>
                </a:moveTo>
                <a:lnTo>
                  <a:pt x="3914774" y="0"/>
                </a:lnTo>
                <a:lnTo>
                  <a:pt x="3914774" y="4801865"/>
                </a:lnTo>
                <a:lnTo>
                  <a:pt x="0" y="4801865"/>
                </a:lnTo>
                <a:close/>
              </a:path>
            </a:pathLst>
          </a:custGeom>
        </p:spPr>
      </p:pic>
      <p:pic>
        <p:nvPicPr>
          <p:cNvPr id="19" name="图片 18"/>
          <p:cNvPicPr>
            <a:picLocks noChangeAspect="1"/>
          </p:cNvPicPr>
          <p:nvPr/>
        </p:nvPicPr>
        <p:blipFill>
          <a:blip r:embed="rId3">
            <a:alphaModFix amt="36000"/>
          </a:blip>
          <a:srcRect l="13704" t="18292" r="41570" b="22292"/>
          <a:stretch>
            <a:fillRect/>
          </a:stretch>
        </p:blipFill>
        <p:spPr>
          <a:xfrm rot="20704640">
            <a:off x="9802362" y="1006111"/>
            <a:ext cx="2772528" cy="3677807"/>
          </a:xfrm>
          <a:custGeom>
            <a:avLst/>
            <a:gdLst>
              <a:gd name="connsiteX0" fmla="*/ 1909529 w 6272112"/>
              <a:gd name="connsiteY0" fmla="*/ 0 h 8327771"/>
              <a:gd name="connsiteX1" fmla="*/ 6272112 w 6272112"/>
              <a:gd name="connsiteY1" fmla="*/ 1162642 h 8327771"/>
              <a:gd name="connsiteX2" fmla="*/ 4362583 w 6272112"/>
              <a:gd name="connsiteY2" fmla="*/ 8327771 h 8327771"/>
              <a:gd name="connsiteX3" fmla="*/ 0 w 6272112"/>
              <a:gd name="connsiteY3" fmla="*/ 7165129 h 8327771"/>
            </a:gdLst>
            <a:ahLst/>
            <a:cxnLst>
              <a:cxn ang="0">
                <a:pos x="connsiteX0" y="connsiteY0"/>
              </a:cxn>
              <a:cxn ang="0">
                <a:pos x="connsiteX1" y="connsiteY1"/>
              </a:cxn>
              <a:cxn ang="0">
                <a:pos x="connsiteX2" y="connsiteY2"/>
              </a:cxn>
              <a:cxn ang="0">
                <a:pos x="connsiteX3" y="connsiteY3"/>
              </a:cxn>
            </a:cxnLst>
            <a:rect l="l" t="t" r="r" b="b"/>
            <a:pathLst>
              <a:path w="6272112" h="8327771">
                <a:moveTo>
                  <a:pt x="1909529" y="0"/>
                </a:moveTo>
                <a:lnTo>
                  <a:pt x="6272112" y="1162642"/>
                </a:lnTo>
                <a:lnTo>
                  <a:pt x="4362583" y="8327771"/>
                </a:lnTo>
                <a:lnTo>
                  <a:pt x="0" y="7165129"/>
                </a:lnTo>
                <a:close/>
              </a:path>
            </a:pathLst>
          </a:custGeom>
        </p:spPr>
      </p:pic>
      <p:pic>
        <p:nvPicPr>
          <p:cNvPr id="22" name="图片 21"/>
          <p:cNvPicPr>
            <a:picLocks noChangeAspect="1"/>
          </p:cNvPicPr>
          <p:nvPr userDrawn="1"/>
        </p:nvPicPr>
        <p:blipFill>
          <a:blip r:embed="rId4">
            <a:alphaModFix amt="15000"/>
          </a:blip>
          <a:srcRect l="25491" t="22761" r="26586" b="59773"/>
          <a:stretch>
            <a:fillRect/>
          </a:stretch>
        </p:blipFill>
        <p:spPr>
          <a:xfrm>
            <a:off x="6985417" y="5241831"/>
            <a:ext cx="4482684" cy="1616169"/>
          </a:xfrm>
          <a:custGeom>
            <a:avLst/>
            <a:gdLst>
              <a:gd name="connsiteX0" fmla="*/ 0 w 8697005"/>
              <a:gd name="connsiteY0" fmla="*/ 0 h 3138487"/>
              <a:gd name="connsiteX1" fmla="*/ 8697005 w 8697005"/>
              <a:gd name="connsiteY1" fmla="*/ 0 h 3138487"/>
              <a:gd name="connsiteX2" fmla="*/ 8697005 w 8697005"/>
              <a:gd name="connsiteY2" fmla="*/ 3138487 h 3138487"/>
              <a:gd name="connsiteX3" fmla="*/ 0 w 8697005"/>
              <a:gd name="connsiteY3" fmla="*/ 3138487 h 3138487"/>
            </a:gdLst>
            <a:ahLst/>
            <a:cxnLst>
              <a:cxn ang="0">
                <a:pos x="connsiteX0" y="connsiteY0"/>
              </a:cxn>
              <a:cxn ang="0">
                <a:pos x="connsiteX1" y="connsiteY1"/>
              </a:cxn>
              <a:cxn ang="0">
                <a:pos x="connsiteX2" y="connsiteY2"/>
              </a:cxn>
              <a:cxn ang="0">
                <a:pos x="connsiteX3" y="connsiteY3"/>
              </a:cxn>
            </a:cxnLst>
            <a:rect l="l" t="t" r="r" b="b"/>
            <a:pathLst>
              <a:path w="8697005" h="3138487">
                <a:moveTo>
                  <a:pt x="0" y="0"/>
                </a:moveTo>
                <a:lnTo>
                  <a:pt x="8697005" y="0"/>
                </a:lnTo>
                <a:lnTo>
                  <a:pt x="8697005" y="3138487"/>
                </a:lnTo>
                <a:lnTo>
                  <a:pt x="0" y="3138487"/>
                </a:lnTo>
                <a:close/>
              </a:path>
            </a:pathLst>
          </a:custGeom>
        </p:spPr>
      </p:pic>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7"/>
          <p:cNvPicPr>
            <a:picLocks noChangeAspect="1"/>
          </p:cNvPicPr>
          <p:nvPr userDrawn="1"/>
        </p:nvPicPr>
        <p:blipFill rotWithShape="1">
          <a:blip r:embed="rId2"/>
          <a:srcRect r="28076"/>
          <a:stretch>
            <a:fillRect/>
          </a:stretch>
        </p:blipFill>
        <p:spPr>
          <a:xfrm>
            <a:off x="0" y="580235"/>
            <a:ext cx="12192000" cy="260474"/>
          </a:xfrm>
          <a:prstGeom prst="rect">
            <a:avLst/>
          </a:prstGeom>
        </p:spPr>
      </p:pic>
      <p:sp>
        <p:nvSpPr>
          <p:cNvPr id="2" name="标题 1"/>
          <p:cNvSpPr>
            <a:spLocks noGrp="1"/>
          </p:cNvSpPr>
          <p:nvPr>
            <p:ph type="title"/>
          </p:nvPr>
        </p:nvSpPr>
        <p:spPr>
          <a:xfrm>
            <a:off x="258791" y="117987"/>
            <a:ext cx="11568113" cy="649287"/>
          </a:xfrm>
        </p:spPr>
        <p:txBody>
          <a:bodyPr/>
          <a:lstStyle/>
          <a:p>
            <a:r>
              <a:rPr lang="zh-CN" altLang="en-US" dirty="0"/>
              <a:t>单击此处编辑母版标题样式</a:t>
            </a:r>
            <a:endParaRPr lang="zh-CN" altLang="en-US" dirty="0"/>
          </a:p>
        </p:txBody>
      </p:sp>
      <p:sp>
        <p:nvSpPr>
          <p:cNvPr id="3" name="矩形 2"/>
          <p:cNvSpPr/>
          <p:nvPr userDrawn="1"/>
        </p:nvSpPr>
        <p:spPr>
          <a:xfrm>
            <a:off x="11124277" y="6477062"/>
            <a:ext cx="474810" cy="276871"/>
          </a:xfrm>
          <a:prstGeom prst="rect">
            <a:avLst/>
          </a:prstGeom>
        </p:spPr>
        <p:txBody>
          <a:bodyPr wrap="none">
            <a:spAutoFit/>
          </a:body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t>
            </a:r>
            <a:fld id="{1C84BDC9-818A-4581-8EB1-1C03F09659F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fld>
            <a:r>
              <a:rPr kumimoji="0" lang="en-US" altLang="zh-CN"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t>
            </a:r>
            <a:endParaRPr kumimoji="0" lang="zh-CN" altLang="en-US" sz="12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pic>
        <p:nvPicPr>
          <p:cNvPr id="8" name="图片 7"/>
          <p:cNvPicPr>
            <a:picLocks noChangeAspect="1"/>
          </p:cNvPicPr>
          <p:nvPr userDrawn="1"/>
        </p:nvPicPr>
        <p:blipFill>
          <a:blip r:embed="rId3"/>
          <a:stretch>
            <a:fillRect/>
          </a:stretch>
        </p:blipFill>
        <p:spPr>
          <a:xfrm>
            <a:off x="10374950" y="213361"/>
            <a:ext cx="1558261" cy="458543"/>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5.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2.jpeg"/><Relationship Id="rId7" Type="http://schemas.openxmlformats.org/officeDocument/2006/relationships/slideLayout" Target="../slideLayouts/slideLayout10.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3" Type="http://schemas.openxmlformats.org/officeDocument/2006/relationships/slideLayout" Target="../slideLayouts/slideLayout6.xml"/><Relationship Id="rId2" Type="http://schemas.openxmlformats.org/officeDocument/2006/relationships/slideLayout" Target="../slideLayouts/slideLayout5.xml"/><Relationship Id="rId10"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4" Type="http://schemas.openxmlformats.org/officeDocument/2006/relationships/theme" Target="../theme/theme6.xml"/><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marL="0" marR="0" lvl="0" indent="0" algn="l" defTabSz="1219200" rtl="0" eaLnBrk="1" fontAlgn="auto" latinLnBrk="0" hangingPunct="1">
              <a:lnSpc>
                <a:spcPct val="100000"/>
              </a:lnSpc>
              <a:spcBef>
                <a:spcPts val="0"/>
              </a:spcBef>
              <a:spcAft>
                <a:spcPts val="0"/>
              </a:spcAft>
              <a:buClrTx/>
              <a:buSzTx/>
              <a:buFontTx/>
              <a:buNone/>
              <a:defRPr/>
            </a:pPr>
            <a:fld id="{CBF237A6-C85E-47D7-81BE-45D414675747}" type="datetimeFigureOut">
              <a:rPr kumimoji="0" lang="zh-CN" altLang="en-US" sz="16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6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1219200" rtl="0" eaLnBrk="1" fontAlgn="auto" latinLnBrk="0" hangingPunct="1">
              <a:lnSpc>
                <a:spcPct val="100000"/>
              </a:lnSpc>
              <a:spcBef>
                <a:spcPts val="0"/>
              </a:spcBef>
              <a:spcAft>
                <a:spcPts val="0"/>
              </a:spcAft>
              <a:buClrTx/>
              <a:buSzTx/>
              <a:buFontTx/>
              <a:buNone/>
              <a:defRPr/>
            </a:pPr>
            <a:fld id="{6BD07C08-ABD7-4277-AEAA-B2DA4765539A}" type="slidenum">
              <a:rPr kumimoji="0" lang="zh-CN" altLang="en-US" sz="16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zh-CN" altLang="en-US" sz="16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Line 6"/>
          <p:cNvSpPr>
            <a:spLocks noChangeShapeType="1"/>
          </p:cNvSpPr>
          <p:nvPr userDrawn="1"/>
        </p:nvSpPr>
        <p:spPr bwMode="auto">
          <a:xfrm>
            <a:off x="1510291" y="2820980"/>
            <a:ext cx="0" cy="2995235"/>
          </a:xfrm>
          <a:prstGeom prst="line">
            <a:avLst/>
          </a:prstGeom>
          <a:noFill/>
          <a:ln w="57150" cmpd="thinThick">
            <a:solidFill>
              <a:srgbClr val="EE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200" rtl="0" eaLnBrk="0" fontAlgn="auto" latinLnBrk="0" hangingPunct="0">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26400" y="616495"/>
            <a:ext cx="3520272" cy="10313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7"/>
          <p:cNvPicPr>
            <a:picLocks noChangeAspect="1"/>
          </p:cNvPicPr>
          <p:nvPr userDrawn="1"/>
        </p:nvPicPr>
        <p:blipFill rotWithShape="1">
          <a:blip r:embed="rId8"/>
          <a:srcRect r="28076"/>
          <a:stretch>
            <a:fillRect/>
          </a:stretch>
        </p:blipFill>
        <p:spPr>
          <a:xfrm>
            <a:off x="0" y="580235"/>
            <a:ext cx="12192000" cy="260474"/>
          </a:xfrm>
          <a:prstGeom prst="rect">
            <a:avLst/>
          </a:prstGeom>
        </p:spPr>
      </p:pic>
      <p:pic>
        <p:nvPicPr>
          <p:cNvPr id="8" name="图片 7"/>
          <p:cNvPicPr>
            <a:picLocks noChangeAspect="1"/>
          </p:cNvPicPr>
          <p:nvPr userDrawn="1"/>
        </p:nvPicPr>
        <p:blipFill>
          <a:blip r:embed="rId9"/>
          <a:stretch>
            <a:fillRect/>
          </a:stretch>
        </p:blipFill>
        <p:spPr>
          <a:xfrm>
            <a:off x="10374949" y="213360"/>
            <a:ext cx="1558261" cy="458543"/>
          </a:xfrm>
          <a:prstGeom prst="rect">
            <a:avLst/>
          </a:prstGeom>
        </p:spPr>
      </p:pic>
      <p:sp>
        <p:nvSpPr>
          <p:cNvPr id="10" name="灯片编号占位符 1"/>
          <p:cNvSpPr txBox="1"/>
          <p:nvPr userDrawn="1"/>
        </p:nvSpPr>
        <p:spPr>
          <a:xfrm>
            <a:off x="11461750" y="6547485"/>
            <a:ext cx="673100" cy="281940"/>
          </a:xfrm>
          <a:prstGeom prst="rect">
            <a:avLst/>
          </a:prstGeom>
        </p:spPr>
        <p:txBody>
          <a:bodyPr vert="horz" lIns="121920" tIns="60960" rIns="121920" bIns="6096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1580" rtl="0" eaLnBrk="1" fontAlgn="auto" latinLnBrk="0" hangingPunct="1">
              <a:lnSpc>
                <a:spcPct val="100000"/>
              </a:lnSpc>
              <a:spcBef>
                <a:spcPts val="0"/>
              </a:spcBef>
              <a:spcAft>
                <a:spcPts val="0"/>
              </a:spcAft>
              <a:buClrTx/>
              <a:buSzTx/>
              <a:buFontTx/>
              <a:buNone/>
              <a:defRPr/>
            </a:pPr>
            <a:fld id="{5F216A32-0CD1-404C-BF95-55107F96BE2A}" type="slidenum">
              <a:rPr kumimoji="0" lang="zh-CN" altLang="en-US" sz="11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7"/>
          <p:cNvPicPr>
            <a:picLocks noChangeAspect="1"/>
          </p:cNvPicPr>
          <p:nvPr userDrawn="1"/>
        </p:nvPicPr>
        <p:blipFill rotWithShape="1">
          <a:blip r:embed="rId2"/>
          <a:srcRect r="28076"/>
          <a:stretch>
            <a:fillRect/>
          </a:stretch>
        </p:blipFill>
        <p:spPr>
          <a:xfrm>
            <a:off x="0" y="580235"/>
            <a:ext cx="12192000" cy="260474"/>
          </a:xfrm>
          <a:prstGeom prst="rect">
            <a:avLst/>
          </a:prstGeom>
        </p:spPr>
      </p:pic>
      <p:pic>
        <p:nvPicPr>
          <p:cNvPr id="8" name="图片 7"/>
          <p:cNvPicPr>
            <a:picLocks noChangeAspect="1"/>
          </p:cNvPicPr>
          <p:nvPr userDrawn="1"/>
        </p:nvPicPr>
        <p:blipFill>
          <a:blip r:embed="rId3"/>
          <a:stretch>
            <a:fillRect/>
          </a:stretch>
        </p:blipFill>
        <p:spPr>
          <a:xfrm>
            <a:off x="10374949" y="213360"/>
            <a:ext cx="1558261" cy="458543"/>
          </a:xfrm>
          <a:prstGeom prst="rect">
            <a:avLst/>
          </a:prstGeom>
        </p:spPr>
      </p:pic>
      <p:sp>
        <p:nvSpPr>
          <p:cNvPr id="10" name="灯片编号占位符 1"/>
          <p:cNvSpPr txBox="1"/>
          <p:nvPr userDrawn="1"/>
        </p:nvSpPr>
        <p:spPr>
          <a:xfrm>
            <a:off x="11461750" y="6547485"/>
            <a:ext cx="673100" cy="281940"/>
          </a:xfrm>
          <a:prstGeom prst="rect">
            <a:avLst/>
          </a:prstGeom>
        </p:spPr>
        <p:txBody>
          <a:bodyPr vert="horz" lIns="121920" tIns="60960" rIns="121920" bIns="6096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1580" rtl="0" eaLnBrk="1" fontAlgn="auto" latinLnBrk="0" hangingPunct="1">
              <a:lnSpc>
                <a:spcPct val="100000"/>
              </a:lnSpc>
              <a:spcBef>
                <a:spcPts val="0"/>
              </a:spcBef>
              <a:spcAft>
                <a:spcPts val="0"/>
              </a:spcAft>
              <a:buClrTx/>
              <a:buSzTx/>
              <a:buFontTx/>
              <a:buNone/>
              <a:defRPr/>
            </a:pPr>
            <a:fld id="{5F216A32-0CD1-404C-BF95-55107F96BE2A}" type="slidenum">
              <a:rPr kumimoji="0" lang="zh-CN" altLang="en-US" sz="11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7" Type="http://schemas.openxmlformats.org/officeDocument/2006/relationships/notesSlide" Target="../notesSlides/notesSlide10.xml"/><Relationship Id="rId36" Type="http://schemas.openxmlformats.org/officeDocument/2006/relationships/slideLayout" Target="../slideLayouts/slideLayout4.xml"/><Relationship Id="rId35" Type="http://schemas.openxmlformats.org/officeDocument/2006/relationships/image" Target="../media/image64.png"/><Relationship Id="rId34" Type="http://schemas.openxmlformats.org/officeDocument/2006/relationships/image" Target="../media/image63.png"/><Relationship Id="rId33" Type="http://schemas.openxmlformats.org/officeDocument/2006/relationships/image" Target="../media/image62.png"/><Relationship Id="rId32" Type="http://schemas.openxmlformats.org/officeDocument/2006/relationships/image" Target="../media/image61.png"/><Relationship Id="rId31" Type="http://schemas.openxmlformats.org/officeDocument/2006/relationships/image" Target="../media/image60.png"/><Relationship Id="rId30" Type="http://schemas.openxmlformats.org/officeDocument/2006/relationships/image" Target="../media/image59.png"/><Relationship Id="rId3" Type="http://schemas.openxmlformats.org/officeDocument/2006/relationships/image" Target="../media/image32.png"/><Relationship Id="rId29" Type="http://schemas.openxmlformats.org/officeDocument/2006/relationships/image" Target="../media/image58.png"/><Relationship Id="rId28" Type="http://schemas.openxmlformats.org/officeDocument/2006/relationships/image" Target="../media/image57.png"/><Relationship Id="rId27" Type="http://schemas.openxmlformats.org/officeDocument/2006/relationships/image" Target="../media/image56.png"/><Relationship Id="rId26" Type="http://schemas.openxmlformats.org/officeDocument/2006/relationships/image" Target="../media/image55.png"/><Relationship Id="rId25" Type="http://schemas.openxmlformats.org/officeDocument/2006/relationships/image" Target="../media/image54.png"/><Relationship Id="rId24" Type="http://schemas.openxmlformats.org/officeDocument/2006/relationships/image" Target="../media/image53.png"/><Relationship Id="rId23" Type="http://schemas.openxmlformats.org/officeDocument/2006/relationships/image" Target="../media/image52.png"/><Relationship Id="rId22" Type="http://schemas.openxmlformats.org/officeDocument/2006/relationships/image" Target="../media/image51.png"/><Relationship Id="rId21" Type="http://schemas.openxmlformats.org/officeDocument/2006/relationships/image" Target="../media/image50.png"/><Relationship Id="rId20" Type="http://schemas.openxmlformats.org/officeDocument/2006/relationships/image" Target="../media/image49.png"/><Relationship Id="rId2" Type="http://schemas.openxmlformats.org/officeDocument/2006/relationships/image" Target="../media/image31.png"/><Relationship Id="rId19" Type="http://schemas.openxmlformats.org/officeDocument/2006/relationships/image" Target="../media/image48.png"/><Relationship Id="rId18" Type="http://schemas.openxmlformats.org/officeDocument/2006/relationships/image" Target="../media/image47.png"/><Relationship Id="rId17" Type="http://schemas.openxmlformats.org/officeDocument/2006/relationships/image" Target="../media/image46.png"/><Relationship Id="rId16" Type="http://schemas.openxmlformats.org/officeDocument/2006/relationships/image" Target="../media/image45.png"/><Relationship Id="rId15" Type="http://schemas.openxmlformats.org/officeDocument/2006/relationships/image" Target="../media/image44.png"/><Relationship Id="rId14" Type="http://schemas.openxmlformats.org/officeDocument/2006/relationships/image" Target="../media/image43.png"/><Relationship Id="rId13" Type="http://schemas.openxmlformats.org/officeDocument/2006/relationships/image" Target="../media/image42.png"/><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9.png"/><Relationship Id="rId1" Type="http://schemas.openxmlformats.org/officeDocument/2006/relationships/image" Target="../media/image3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image" Target="../media/image69.emf"/><Relationship Id="rId7" Type="http://schemas.openxmlformats.org/officeDocument/2006/relationships/image" Target="../media/image68.emf"/><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hyperlink" Target="../../Downloads/&#20113;&#23449;CDN&#38144;&#21806;&#19968;&#25351;&#31109;.docx" TargetMode="External"/><Relationship Id="rId3" Type="http://schemas.openxmlformats.org/officeDocument/2006/relationships/hyperlink" Target="../../Downloads/&#20113;&#23449;CDN&#20840;&#29699;&#20998;&#21457;&#35299;&#20915;&#26041;&#26696;.pdf" TargetMode="External"/><Relationship Id="rId2" Type="http://schemas.openxmlformats.org/officeDocument/2006/relationships/image" Target="../media/image65.emf"/><Relationship Id="rId11" Type="http://schemas.openxmlformats.org/officeDocument/2006/relationships/notesSlide" Target="../notesSlides/notesSlide12.xml"/><Relationship Id="rId10" Type="http://schemas.openxmlformats.org/officeDocument/2006/relationships/vmlDrawing" Target="../drawings/vmlDrawing1.vml"/><Relationship Id="rId1" Type="http://schemas.openxmlformats.org/officeDocument/2006/relationships/package" Target="../embeddings/Document1.docx"/></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70.png"/></Relationships>
</file>

<file path=ppt/slides/_rels/slide2.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notesSlide" Target="../notesSlides/notesSlide2.xml"/><Relationship Id="rId12" Type="http://schemas.openxmlformats.org/officeDocument/2006/relationships/slideLayout" Target="../slideLayouts/slideLayout3.xml"/><Relationship Id="rId11" Type="http://schemas.openxmlformats.org/officeDocument/2006/relationships/tags" Target="../tags/tag8.xml"/><Relationship Id="rId10" Type="http://schemas.openxmlformats.org/officeDocument/2006/relationships/image" Target="../media/image15.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1" Type="http://schemas.openxmlformats.org/officeDocument/2006/relationships/notesSlide" Target="../notesSlides/notesSlide18.xml"/><Relationship Id="rId10" Type="http://schemas.openxmlformats.org/officeDocument/2006/relationships/slideLayout" Target="../slideLayouts/slideLayout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tags" Target="../tags/tag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image" Target="../media/image2.svg"/><Relationship Id="rId6" Type="http://schemas.openxmlformats.org/officeDocument/2006/relationships/image" Target="../media/image76.png"/><Relationship Id="rId5" Type="http://schemas.openxmlformats.org/officeDocument/2006/relationships/image" Target="../media/image1.sv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jpeg"/><Relationship Id="rId15" Type="http://schemas.openxmlformats.org/officeDocument/2006/relationships/notesSlide" Target="../notesSlides/notesSlide21.xml"/><Relationship Id="rId14" Type="http://schemas.openxmlformats.org/officeDocument/2006/relationships/slideLayout" Target="../slideLayouts/slideLayout4.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34.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76.png"/><Relationship Id="rId4" Type="http://schemas.openxmlformats.org/officeDocument/2006/relationships/tags" Target="../tags/tag4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tags" Target="../tags/tag41.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tags" Target="../tags/tag43.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tags" Target="../tags/tag44.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tags" Target="../tags/tag45.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hyperlink" Target="https://gec.10010.com/cdn"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9.xml"/><Relationship Id="rId1" Type="http://schemas.openxmlformats.org/officeDocument/2006/relationships/tags" Target="../tags/tag4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xml"/><Relationship Id="rId2" Type="http://schemas.openxmlformats.org/officeDocument/2006/relationships/tags" Target="../tags/tag51.xml"/><Relationship Id="rId1" Type="http://schemas.openxmlformats.org/officeDocument/2006/relationships/tags" Target="../tags/tag5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image" Target="../media/image24.jpeg"/><Relationship Id="rId8" Type="http://schemas.openxmlformats.org/officeDocument/2006/relationships/image" Target="../media/image23.jpeg"/><Relationship Id="rId7" Type="http://schemas.openxmlformats.org/officeDocument/2006/relationships/image" Target="../media/image22.jpe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jpeg"/><Relationship Id="rId11" Type="http://schemas.openxmlformats.org/officeDocument/2006/relationships/notesSlide" Target="../notesSlides/notesSlide5.xml"/><Relationship Id="rId10" Type="http://schemas.openxmlformats.org/officeDocument/2006/relationships/slideLayout" Target="../slideLayouts/slideLayout4.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4.xml"/><Relationship Id="rId5" Type="http://schemas.openxmlformats.org/officeDocument/2006/relationships/image" Target="../media/image29.jpe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701040" y="2973070"/>
            <a:ext cx="896493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p>
            <a:pPr marL="0" marR="0" lvl="0" indent="0" algn="l" defTabSz="1219200" rtl="0" eaLnBrk="0" fontAlgn="auto" latinLnBrk="0" hangingPunct="0">
              <a:lnSpc>
                <a:spcPct val="150000"/>
              </a:lnSpc>
              <a:spcBef>
                <a:spcPts val="0"/>
              </a:spcBef>
              <a:spcAft>
                <a:spcPts val="0"/>
              </a:spcAft>
              <a:buClr>
                <a:srgbClr val="009999"/>
              </a:buClr>
              <a:buSzTx/>
              <a:buFontTx/>
              <a:buNone/>
              <a:defRPr/>
            </a:pPr>
            <a:r>
              <a:rPr lang="en-US" altLang="zh-CN" sz="4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4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中国联通</a:t>
            </a:r>
            <a:r>
              <a:rPr lang="en-US" altLang="zh-CN" sz="4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CDN</a:t>
            </a:r>
            <a:r>
              <a:rPr lang="zh-CN" altLang="en-US" sz="4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产品</a:t>
            </a:r>
            <a:r>
              <a:rPr lang="zh-CN" altLang="en-US" sz="4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培训</a:t>
            </a:r>
            <a:endParaRPr lang="zh-CN" altLang="en-US" sz="4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ext Box 7"/>
          <p:cNvSpPr txBox="1">
            <a:spLocks noChangeArrowheads="1"/>
          </p:cNvSpPr>
          <p:nvPr/>
        </p:nvSpPr>
        <p:spPr bwMode="auto">
          <a:xfrm>
            <a:off x="2279650" y="5069840"/>
            <a:ext cx="5942330" cy="92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marL="0" marR="0" lvl="0" indent="0" algn="ctr" defTabSz="1219200" rtl="0" eaLnBrk="1" fontAlgn="ctr" latinLnBrk="0" hangingPunct="1">
              <a:lnSpc>
                <a:spcPct val="110000"/>
              </a:lnSpc>
              <a:spcBef>
                <a:spcPct val="50000"/>
              </a:spcBef>
              <a:spcAft>
                <a:spcPts val="0"/>
              </a:spcAft>
              <a:buClrTx/>
              <a:buSzTx/>
              <a:buFontTx/>
              <a:buNone/>
              <a:defRPr/>
            </a:pPr>
            <a:r>
              <a:rPr kumimoji="1"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云宙时代</a:t>
            </a:r>
            <a:endParaRPr kumimoji="1"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1219200" rtl="0" eaLnBrk="1" fontAlgn="ctr" latinLnBrk="0" hangingPunct="1">
              <a:lnSpc>
                <a:spcPct val="110000"/>
              </a:lnSpc>
              <a:spcBef>
                <a:spcPct val="50000"/>
              </a:spcBef>
              <a:spcAft>
                <a:spcPts val="0"/>
              </a:spcAft>
              <a:buClrTx/>
              <a:buSzTx/>
              <a:buFontTx/>
              <a:buNone/>
              <a:defRPr/>
            </a:pPr>
            <a:r>
              <a:rPr kumimoji="1"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2024</a:t>
            </a:r>
            <a:r>
              <a:rPr kumimoji="1"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1"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10</a:t>
            </a:r>
            <a:r>
              <a:rPr kumimoji="1"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月</a:t>
            </a:r>
            <a:endParaRPr kumimoji="1"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p>
            <a:r>
              <a:rPr lang="en-US" altLang="zh-CN" dirty="0">
                <a:solidFill>
                  <a:prstClr val="black"/>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1.6 </a:t>
            </a:r>
            <a:r>
              <a:rPr dirty="0">
                <a:solidFill>
                  <a:prstClr val="black"/>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建设</a:t>
            </a:r>
            <a:r>
              <a:rPr dirty="0">
                <a:solidFill>
                  <a:prstClr val="black"/>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中国联通CDN网络的必要性</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317500" y="975995"/>
            <a:ext cx="11378565" cy="4406265"/>
          </a:xfrm>
          <a:prstGeom prst="rect">
            <a:avLst/>
          </a:prstGeom>
          <a:noFill/>
        </p:spPr>
        <p:txBody>
          <a:bodyPr wrap="square" rtlCol="0" anchor="t">
            <a:spAutoFit/>
          </a:bodyPr>
          <a:lstStyle/>
          <a:p>
            <a:pPr marL="342900" lvl="0" indent="-342900" fontAlgn="auto">
              <a:lnSpc>
                <a:spcPct val="165000"/>
              </a:lnSpc>
              <a:spcBef>
                <a:spcPts val="0"/>
              </a:spcBef>
              <a:spcAft>
                <a:spcPts val="0"/>
              </a:spcAft>
              <a:buClr>
                <a:srgbClr val="C00000"/>
              </a:buClr>
              <a:buFont typeface="Wingdings" panose="05000000000000000000" charset="0"/>
              <a:buChar char=""/>
            </a:pPr>
            <a:r>
              <a:rPr lang="en-US" alt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网络是重要的数字基础设施：</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需要在集团</a:t>
            </a:r>
            <a:r>
              <a:rPr lang="zh-CN" altLang="en-US" sz="17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层面结合移动、宽带用户发展，与</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公司</a:t>
            </a:r>
            <a:r>
              <a:rPr lang="en-US" altLang="zh-CN" sz="1700" dirty="0">
                <a:latin typeface="微软雅黑" panose="020B0503020204020204" pitchFamily="34" charset="-122"/>
                <a:ea typeface="微软雅黑" panose="020B0503020204020204" pitchFamily="34" charset="-122"/>
                <a:cs typeface="微软雅黑" panose="020B0503020204020204" pitchFamily="34" charset="-122"/>
                <a:sym typeface="+mn-ea"/>
              </a:rPr>
              <a:t>IDC</a:t>
            </a:r>
            <a:r>
              <a:rPr lang="zh-CN" altLang="en-US" sz="1700" dirty="0">
                <a:latin typeface="微软雅黑" panose="020B0503020204020204" pitchFamily="34" charset="-122"/>
                <a:ea typeface="微软雅黑" panose="020B0503020204020204" pitchFamily="34" charset="-122"/>
                <a:cs typeface="微软雅黑" panose="020B0503020204020204" pitchFamily="34" charset="-122"/>
                <a:sym typeface="+mn-ea"/>
              </a:rPr>
              <a:t>、联通云、智算网络统筹规划，协同发展。</a:t>
            </a:r>
            <a:endParaRPr lang="zh-CN" sz="17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lvl="0" indent="-342900" fontAlgn="auto">
              <a:lnSpc>
                <a:spcPct val="165000"/>
              </a:lnSpc>
              <a:spcBef>
                <a:spcPts val="0"/>
              </a:spcBef>
              <a:spcAft>
                <a:spcPts val="0"/>
              </a:spcAft>
              <a:buClr>
                <a:srgbClr val="C00000"/>
              </a:buClr>
              <a:buFont typeface="Wingdings" panose="05000000000000000000" charset="0"/>
              <a:buChar char=""/>
            </a:pP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丰富</a:t>
            </a:r>
            <a:r>
              <a:rPr lang="en-US" alt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算网数智</a:t>
            </a:r>
            <a:r>
              <a:rPr lang="en-US" alt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业务产品</a:t>
            </a:r>
            <a:r>
              <a:rPr lang="zh-CN" sz="1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可以实现CDN业务的自建资源承载和调度，拓展政企客户产品线，带来新增业务收入。</a:t>
            </a:r>
            <a:endParaRPr lang="zh-CN" sz="1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lvl="0" indent="-342900" fontAlgn="auto">
              <a:lnSpc>
                <a:spcPct val="165000"/>
              </a:lnSpc>
              <a:spcBef>
                <a:spcPts val="0"/>
              </a:spcBef>
              <a:spcAft>
                <a:spcPts val="0"/>
              </a:spcAft>
              <a:buClr>
                <a:srgbClr val="C00000"/>
              </a:buClr>
              <a:buFont typeface="Wingdings" panose="05000000000000000000" charset="0"/>
              <a:buChar char=""/>
            </a:pP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提升</a:t>
            </a:r>
            <a:r>
              <a:rPr lang="en-US" alt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联网通信</a:t>
            </a:r>
            <a:r>
              <a:rPr lang="en-US" alt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业务感知</a:t>
            </a:r>
            <a:r>
              <a:rPr lang="zh-CN" sz="1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：一张覆盖全国的CDN网络，可以有效缩减终端用户与内容的距离，优化访问时延，提升联网通信业务的客户感知。</a:t>
            </a:r>
            <a:endParaRPr lang="zh-CN" sz="1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342900" fontAlgn="auto">
              <a:lnSpc>
                <a:spcPct val="165000"/>
              </a:lnSpc>
              <a:spcBef>
                <a:spcPts val="0"/>
              </a:spcBef>
              <a:spcAft>
                <a:spcPts val="0"/>
              </a:spcAft>
              <a:buClr>
                <a:srgbClr val="C00000"/>
              </a:buClr>
              <a:buFont typeface="Wingdings" panose="05000000000000000000" charset="0"/>
              <a:buChar char=""/>
            </a:pP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支撑中国联通内部应用服务：</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为公司内部应用提供加速服务，提升</a:t>
            </a:r>
            <a:r>
              <a:rPr lang="zh-CN" altLang="en-US" sz="1700">
                <a:latin typeface="微软雅黑" panose="020B0503020204020204" pitchFamily="34" charset="-122"/>
                <a:ea typeface="微软雅黑" panose="020B0503020204020204" pitchFamily="34" charset="-122"/>
                <a:cs typeface="微软雅黑" panose="020B0503020204020204" pitchFamily="34" charset="-122"/>
                <a:sym typeface="+mn-ea"/>
              </a:rPr>
              <a:t>用户感知。</a:t>
            </a:r>
            <a:endParaRPr lang="zh-CN" altLang="en-US" sz="1700"/>
          </a:p>
          <a:p>
            <a:pPr marL="342900" lvl="0" indent="-342900" fontAlgn="auto">
              <a:lnSpc>
                <a:spcPct val="165000"/>
              </a:lnSpc>
              <a:spcBef>
                <a:spcPts val="0"/>
              </a:spcBef>
              <a:spcAft>
                <a:spcPts val="0"/>
              </a:spcAft>
              <a:buClr>
                <a:srgbClr val="C00000"/>
              </a:buClr>
              <a:buFont typeface="Wingdings" panose="05000000000000000000" charset="0"/>
              <a:buChar char=""/>
            </a:pP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增强全国IDC集中管控能力</a:t>
            </a:r>
            <a:r>
              <a:rPr lang="zh-CN" sz="17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CDN网络建成后</a:t>
            </a:r>
            <a:r>
              <a:rPr lang="zh-CN" sz="1700" dirty="0">
                <a:latin typeface="微软雅黑" panose="020B0503020204020204" pitchFamily="34" charset="-122"/>
                <a:ea typeface="微软雅黑" panose="020B0503020204020204" pitchFamily="34" charset="-122"/>
                <a:cs typeface="微软雅黑" panose="020B0503020204020204" pitchFamily="34" charset="-122"/>
                <a:sym typeface="+mn-ea"/>
              </a:rPr>
              <a:t>集团公司可以对全网流量进行全国统筹调控</a:t>
            </a:r>
            <a:r>
              <a:rPr lang="zh-CN" sz="1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，将流量尽可能在本省市进行覆盖，</a:t>
            </a:r>
            <a:r>
              <a:rPr lang="zh-CN" sz="1700" dirty="0">
                <a:latin typeface="微软雅黑" panose="020B0503020204020204" pitchFamily="34" charset="-122"/>
                <a:ea typeface="微软雅黑" panose="020B0503020204020204" pitchFamily="34" charset="-122"/>
                <a:cs typeface="微软雅黑" panose="020B0503020204020204" pitchFamily="34" charset="-122"/>
                <a:sym typeface="+mn-ea"/>
              </a:rPr>
              <a:t>有效减少跨省流量，降低骨干网资源消耗</a:t>
            </a:r>
            <a:r>
              <a:rPr lang="zh-CN" sz="1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1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lvl="0" indent="-342900" fontAlgn="auto">
              <a:lnSpc>
                <a:spcPct val="165000"/>
              </a:lnSpc>
              <a:spcBef>
                <a:spcPts val="0"/>
              </a:spcBef>
              <a:spcAft>
                <a:spcPts val="0"/>
              </a:spcAft>
              <a:buClr>
                <a:srgbClr val="C00000"/>
              </a:buClr>
              <a:buFont typeface="Wingdings" panose="05000000000000000000" charset="0"/>
              <a:buChar char=""/>
            </a:pP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奠定CDN+MEC融合发展基础：</a:t>
            </a:r>
            <a:r>
              <a:rPr lang="zh-CN" sz="17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CDN网络和调度平台的建成，为下一步CDN+MEC融合发展奠定基础，可有效利用全国移动网MEC资源，形成竞争优势，提升中国联通5G移动网络的价值。</a:t>
            </a:r>
            <a:endParaRPr lang="zh-CN" altLang="en-US" sz="1700" dirty="0">
              <a:solidFill>
                <a:schemeClr val="tx1"/>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矩形 23"/>
          <p:cNvSpPr/>
          <p:nvPr>
            <p:custDataLst>
              <p:tags r:id="rId1"/>
            </p:custDataLst>
          </p:nvPr>
        </p:nvSpPr>
        <p:spPr>
          <a:xfrm>
            <a:off x="704215" y="5549265"/>
            <a:ext cx="11039475" cy="941070"/>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文本框 25"/>
          <p:cNvSpPr txBox="1"/>
          <p:nvPr>
            <p:custDataLst>
              <p:tags r:id="rId2"/>
            </p:custDataLst>
          </p:nvPr>
        </p:nvSpPr>
        <p:spPr>
          <a:xfrm>
            <a:off x="762000" y="5598795"/>
            <a:ext cx="10934700" cy="1036955"/>
          </a:xfrm>
          <a:prstGeom prst="rect">
            <a:avLst/>
          </a:prstGeom>
          <a:noFill/>
        </p:spPr>
        <p:txBody>
          <a:bodyPr wrap="square" rtlCol="0">
            <a:noAutofit/>
          </a:bodyPr>
          <a:lstStyle/>
          <a:p>
            <a:pPr lvl="0" indent="0">
              <a:lnSpc>
                <a:spcPct val="140000"/>
              </a:lnSpc>
              <a:spcBef>
                <a:spcPts val="0"/>
              </a:spcBef>
              <a:spcAft>
                <a:spcPts val="0"/>
              </a:spcAft>
              <a:buClr>
                <a:srgbClr val="C00000"/>
              </a:buClr>
              <a:buFont typeface="Wingdings" panose="05000000000000000000" pitchFamily="2" charset="2"/>
              <a:buNone/>
            </a:pPr>
            <a:r>
              <a:rPr lang="zh-CN" sz="17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鉴于</a:t>
            </a:r>
            <a:r>
              <a:rPr lang="en-US" alt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已经</a:t>
            </a:r>
            <a:r>
              <a:rPr lang="zh-CN" altLang="en-US" sz="17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成为</a:t>
            </a:r>
            <a:r>
              <a:rPr lang="zh-CN" altLang="en-US"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运营商</a:t>
            </a:r>
            <a:r>
              <a:rPr lang="zh-CN" altLang="en-US" sz="17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重要的数字基础</a:t>
            </a:r>
            <a:r>
              <a:rPr lang="zh-CN" altLang="en-US"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设施</a:t>
            </a:r>
            <a:r>
              <a:rPr lang="zh-CN" sz="17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zh-CN" altLang="en-US"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提升</a:t>
            </a:r>
            <a:r>
              <a:rPr lang="en-US" alt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联网通信</a:t>
            </a:r>
            <a:r>
              <a:rPr lang="en-US" alt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用户感知的有效手段</a:t>
            </a:r>
            <a:r>
              <a:rPr lang="zh-CN" altLang="en-US" sz="17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，也是助力“算网数智”业务发展的重要产品，同时</a:t>
            </a:r>
            <a:r>
              <a:rPr lang="zh-CN" altLang="en-US"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是落实集团公司与腾讯的合作协议的重要内容，</a:t>
            </a:r>
            <a:r>
              <a:rPr 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建议加快中国联通</a:t>
            </a:r>
            <a:r>
              <a:rPr lang="en-US" altLang="zh-CN"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sz="17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网络</a:t>
            </a:r>
            <a:r>
              <a:rPr lang="zh-CN" altLang="en-US" sz="17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建设。</a:t>
            </a:r>
            <a:endParaRPr lang="zh-CN" altLang="en-US" sz="1700" b="1" i="0" u="none" strike="noStrike" dirty="0">
              <a:solidFill>
                <a:srgbClr val="C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文本框 21"/>
          <p:cNvSpPr txBox="1"/>
          <p:nvPr>
            <p:custDataLst>
              <p:tags r:id="rId3"/>
            </p:custDataLst>
          </p:nvPr>
        </p:nvSpPr>
        <p:spPr>
          <a:xfrm>
            <a:off x="368935" y="5549900"/>
            <a:ext cx="334645" cy="941705"/>
          </a:xfrm>
          <a:prstGeom prst="rect">
            <a:avLst/>
          </a:prstGeom>
          <a:solidFill>
            <a:srgbClr val="C00000"/>
          </a:solidFill>
        </p:spPr>
        <p:txBody>
          <a:bodyPr wrap="square" rtlCol="0" anchor="ctr" anchorCtr="0">
            <a:noAutofit/>
          </a:bodyPr>
          <a:p>
            <a:pPr algn="ctr"/>
            <a:endParaRPr lang="zh-CN" altLang="en-US"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1.7 CDN</a:t>
            </a:r>
            <a:r>
              <a:rPr dirty="0">
                <a:latin typeface="微软雅黑" panose="020B0503020204020204" pitchFamily="34" charset="-122"/>
                <a:ea typeface="微软雅黑" panose="020B0503020204020204" pitchFamily="34" charset="-122"/>
                <a:cs typeface="微软雅黑" panose="020B0503020204020204" pitchFamily="34" charset="-122"/>
              </a:rPr>
              <a:t>产品</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目标客户</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330028" y="1016220"/>
            <a:ext cx="11536232" cy="5524879"/>
            <a:chOff x="596673" y="1775470"/>
            <a:chExt cx="10967438" cy="460054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49208" y="4964290"/>
              <a:ext cx="1136966" cy="549659"/>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495" y="3232879"/>
              <a:ext cx="627944" cy="627944"/>
            </a:xfrm>
            <a:prstGeom prst="rect">
              <a:avLst/>
            </a:prstGeom>
          </p:spPr>
        </p:pic>
        <p:grpSp>
          <p:nvGrpSpPr>
            <p:cNvPr id="12" name="组合 11"/>
            <p:cNvGrpSpPr/>
            <p:nvPr/>
          </p:nvGrpSpPr>
          <p:grpSpPr>
            <a:xfrm>
              <a:off x="596673" y="1775470"/>
              <a:ext cx="10967438" cy="4600540"/>
              <a:chOff x="747713" y="1124744"/>
              <a:chExt cx="10682287" cy="4824413"/>
            </a:xfrm>
          </p:grpSpPr>
          <p:grpSp>
            <p:nvGrpSpPr>
              <p:cNvPr id="13" name="组合 9"/>
              <p:cNvGrpSpPr/>
              <p:nvPr/>
            </p:nvGrpSpPr>
            <p:grpSpPr bwMode="auto">
              <a:xfrm>
                <a:off x="747713" y="1124744"/>
                <a:ext cx="10593604" cy="2914850"/>
                <a:chOff x="1484733" y="2332367"/>
                <a:chExt cx="9829962" cy="2318076"/>
              </a:xfrm>
            </p:grpSpPr>
            <p:sp>
              <p:nvSpPr>
                <p:cNvPr id="14" name="矩形 13"/>
                <p:cNvSpPr/>
                <p:nvPr/>
              </p:nvSpPr>
              <p:spPr>
                <a:xfrm>
                  <a:off x="1484733" y="2332367"/>
                  <a:ext cx="4900886" cy="1816713"/>
                </a:xfrm>
                <a:prstGeom prst="rect">
                  <a:avLst/>
                </a:prstGeom>
                <a:solidFill>
                  <a:srgbClr val="F2F2F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5" name="TextBox 6"/>
                <p:cNvSpPr txBox="1">
                  <a:spLocks noChangeArrowheads="1"/>
                </p:cNvSpPr>
                <p:nvPr/>
              </p:nvSpPr>
              <p:spPr bwMode="auto">
                <a:xfrm>
                  <a:off x="6544475" y="2416300"/>
                  <a:ext cx="4770220" cy="22880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r>
                    <a:rPr lang="zh-CN" altLang="en-US" sz="1800" b="1" dirty="0">
                      <a:latin typeface="微软雅黑" panose="020B0503020204020204" pitchFamily="34" charset="-122"/>
                      <a:ea typeface="微软雅黑" panose="020B0503020204020204" pitchFamily="34" charset="-122"/>
                      <a:cs typeface="Arial" panose="020B0604020202020204" pitchFamily="34" charset="0"/>
                    </a:rPr>
                    <a:t>下载内容分发</a:t>
                  </a:r>
                  <a:endParaRPr lang="zh-CN" altLang="en-US" sz="18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TextBox 6"/>
                <p:cNvSpPr txBox="1">
                  <a:spLocks noChangeArrowheads="1"/>
                </p:cNvSpPr>
                <p:nvPr/>
              </p:nvSpPr>
              <p:spPr bwMode="auto">
                <a:xfrm>
                  <a:off x="7614105" y="4421638"/>
                  <a:ext cx="3661931" cy="22880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defRPr/>
                  </a:pPr>
                  <a:r>
                    <a:rPr lang="zh-CN" altLang="en-US" sz="1800" b="1" dirty="0">
                      <a:latin typeface="微软雅黑" panose="020B0503020204020204" pitchFamily="34" charset="-122"/>
                      <a:ea typeface="微软雅黑" panose="020B0503020204020204" pitchFamily="34" charset="-122"/>
                      <a:cs typeface="Arial" panose="020B0604020202020204" pitchFamily="34" charset="0"/>
                    </a:rPr>
                    <a:t>直播内容分发</a:t>
                  </a:r>
                  <a:endParaRPr lang="zh-CN" altLang="en-US" sz="1800" b="1"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7" name="矩形 16"/>
              <p:cNvSpPr/>
              <p:nvPr/>
            </p:nvSpPr>
            <p:spPr>
              <a:xfrm>
                <a:off x="747713" y="3629819"/>
                <a:ext cx="5292725" cy="2319338"/>
              </a:xfrm>
              <a:prstGeom prst="rect">
                <a:avLst/>
              </a:prstGeom>
              <a:solidFill>
                <a:srgbClr val="F2F2F2"/>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6164263" y="1124744"/>
                <a:ext cx="5265737" cy="2284413"/>
              </a:xfrm>
              <a:prstGeom prst="rect">
                <a:avLst/>
              </a:prstGeom>
              <a:solidFill>
                <a:srgbClr val="F2F2F2"/>
              </a:solidFill>
              <a:ln w="1905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164263" y="3629819"/>
                <a:ext cx="5265737" cy="2319338"/>
              </a:xfrm>
              <a:prstGeom prst="rect">
                <a:avLst/>
              </a:prstGeom>
              <a:solidFill>
                <a:srgbClr val="F2F2F2"/>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a:stretch>
                <a:fillRect/>
              </a:stretch>
            </p:blipFill>
            <p:spPr>
              <a:xfrm>
                <a:off x="3354722" y="2599692"/>
                <a:ext cx="763063" cy="359460"/>
              </a:xfrm>
              <a:prstGeom prst="rect">
                <a:avLst/>
              </a:prstGeom>
            </p:spPr>
          </p:pic>
          <p:pic>
            <p:nvPicPr>
              <p:cNvPr id="21" name="图片 20"/>
              <p:cNvPicPr>
                <a:picLocks noChangeAspect="1"/>
              </p:cNvPicPr>
              <p:nvPr/>
            </p:nvPicPr>
            <p:blipFill>
              <a:blip r:embed="rId4"/>
              <a:stretch>
                <a:fillRect/>
              </a:stretch>
            </p:blipFill>
            <p:spPr>
              <a:xfrm>
                <a:off x="9375879" y="1808761"/>
                <a:ext cx="555902" cy="580985"/>
              </a:xfrm>
              <a:prstGeom prst="rect">
                <a:avLst/>
              </a:prstGeom>
            </p:spPr>
          </p:pic>
          <p:pic>
            <p:nvPicPr>
              <p:cNvPr id="22" name="图片 21"/>
              <p:cNvPicPr>
                <a:picLocks noChangeAspect="1"/>
              </p:cNvPicPr>
              <p:nvPr/>
            </p:nvPicPr>
            <p:blipFill>
              <a:blip r:embed="rId5"/>
              <a:stretch>
                <a:fillRect/>
              </a:stretch>
            </p:blipFill>
            <p:spPr>
              <a:xfrm>
                <a:off x="984912" y="4459754"/>
                <a:ext cx="935736" cy="409283"/>
              </a:xfrm>
              <a:prstGeom prst="rect">
                <a:avLst/>
              </a:prstGeom>
            </p:spPr>
          </p:pic>
          <p:sp>
            <p:nvSpPr>
              <p:cNvPr id="23" name="椭圆 1"/>
              <p:cNvSpPr>
                <a:spLocks noChangeArrowheads="1"/>
              </p:cNvSpPr>
              <p:nvPr/>
            </p:nvSpPr>
            <p:spPr bwMode="auto">
              <a:xfrm>
                <a:off x="5287626" y="2873612"/>
                <a:ext cx="1562304" cy="1438907"/>
              </a:xfrm>
              <a:prstGeom prst="ellipse">
                <a:avLst/>
              </a:prstGeom>
              <a:solidFill>
                <a:srgbClr val="C00000"/>
              </a:solidFill>
              <a:ln w="9525" algn="ctr">
                <a:noFill/>
                <a:rou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FontTx/>
                  <a:buNone/>
                </a:pPr>
                <a:r>
                  <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CDN</a:t>
                </a:r>
                <a:endParaRPr lang="en-US" altLang="zh-CN"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5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产品</a:t>
                </a:r>
                <a:endParaRPr lang="zh-CN" altLang="en-US" sz="2400"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24" name="图片 23"/>
            <p:cNvPicPr>
              <a:picLocks noChangeAspect="1"/>
            </p:cNvPicPr>
            <p:nvPr/>
          </p:nvPicPr>
          <p:blipFill>
            <a:blip r:embed="rId6"/>
            <a:stretch>
              <a:fillRect/>
            </a:stretch>
          </p:blipFill>
          <p:spPr>
            <a:xfrm>
              <a:off x="10791208" y="5514871"/>
              <a:ext cx="330219" cy="343166"/>
            </a:xfrm>
            <a:prstGeom prst="rect">
              <a:avLst/>
            </a:prstGeom>
          </p:spPr>
        </p:pic>
        <p:pic>
          <p:nvPicPr>
            <p:cNvPr id="25" name="Picture 4" descr="âjd.comâçå¾çæç´¢ç»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4740" y="3118526"/>
              <a:ext cx="1006957" cy="3711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â58.comâçå¾çæç´¢ç»æ"/>
            <p:cNvPicPr>
              <a:picLocks noChangeAspect="1" noChangeArrowheads="1"/>
            </p:cNvPicPr>
            <p:nvPr/>
          </p:nvPicPr>
          <p:blipFill rotWithShape="1">
            <a:blip r:embed="rId8">
              <a:extLst>
                <a:ext uri="{28A0092B-C50C-407E-A947-70E740481C1C}">
                  <a14:useLocalDpi xmlns:a14="http://schemas.microsoft.com/office/drawing/2010/main" val="0"/>
                </a:ext>
              </a:extLst>
            </a:blip>
            <a:srcRect l="24817" t="33853" r="23720" b="34230"/>
            <a:stretch>
              <a:fillRect/>
            </a:stretch>
          </p:blipFill>
          <p:spPr bwMode="auto">
            <a:xfrm>
              <a:off x="1876682" y="2489658"/>
              <a:ext cx="1174410" cy="4334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https://cdn.pinduoduo.com/assets/img/pdd_logo_v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3211" y="2516639"/>
              <a:ext cx="950027" cy="321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âsogouâçå¾çæç´¢ç»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48630" y="2545839"/>
              <a:ext cx="1137266" cy="29275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âdianpingâçå¾çæç´¢ç»æ"/>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73161" y="3169082"/>
              <a:ext cx="1021446" cy="340522"/>
            </a:xfrm>
            <a:prstGeom prst="rect">
              <a:avLst/>
            </a:prstGeom>
            <a:noFill/>
            <a:extLst>
              <a:ext uri="{909E8E84-426E-40DD-AFC4-6F175D3DCCD1}">
                <a14:hiddenFill xmlns:a14="http://schemas.microsoft.com/office/drawing/2010/main">
                  <a:solidFill>
                    <a:srgbClr val="FFFFFF"/>
                  </a:solidFill>
                </a14:hiddenFill>
              </a:ext>
            </a:extLst>
          </p:spPr>
        </p:pic>
        <p:pic>
          <p:nvPicPr>
            <p:cNvPr id="31" name="图片 30"/>
            <p:cNvPicPr>
              <a:picLocks noChangeAspect="1"/>
            </p:cNvPicPr>
            <p:nvPr/>
          </p:nvPicPr>
          <p:blipFill>
            <a:blip r:embed="rId12"/>
            <a:stretch>
              <a:fillRect/>
            </a:stretch>
          </p:blipFill>
          <p:spPr>
            <a:xfrm>
              <a:off x="9867993" y="3061882"/>
              <a:ext cx="566868" cy="561715"/>
            </a:xfrm>
            <a:prstGeom prst="rect">
              <a:avLst/>
            </a:prstGeom>
          </p:spPr>
        </p:pic>
        <p:pic>
          <p:nvPicPr>
            <p:cNvPr id="35" name="Picture 22" descr="âgionee logoâçå¾çæç´¢ç»æ"/>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65504" y="2489487"/>
              <a:ext cx="789142" cy="4509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4" descr="âä¹åç´ âçå¾çæç´¢ç»æ"/>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348615" y="2570813"/>
              <a:ext cx="1058437" cy="3521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6" descr="âvivo logoâçå¾çæç´¢ç»æ"/>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27162" y="3199398"/>
              <a:ext cx="766552" cy="32488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0"/>
            <p:cNvPicPr>
              <a:picLocks noChangeAspect="1" noChangeArrowheads="1"/>
            </p:cNvPicPr>
            <p:nvPr/>
          </p:nvPicPr>
          <p:blipFill>
            <a:blip r:embed="rId16"/>
            <a:stretch>
              <a:fillRect/>
            </a:stretch>
          </p:blipFill>
          <p:spPr bwMode="auto">
            <a:xfrm>
              <a:off x="4400161" y="5621592"/>
              <a:ext cx="1027548" cy="36592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4"/>
            <p:cNvPicPr>
              <a:picLocks noChangeAspect="1" noChangeArrowheads="1"/>
            </p:cNvPicPr>
            <p:nvPr/>
          </p:nvPicPr>
          <p:blipFill>
            <a:blip r:embed="rId17"/>
            <a:stretch>
              <a:fillRect/>
            </a:stretch>
          </p:blipFill>
          <p:spPr bwMode="auto">
            <a:xfrm>
              <a:off x="823169" y="5569801"/>
              <a:ext cx="758682" cy="46906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0"/>
            <p:cNvPicPr>
              <a:picLocks noChangeAspect="1" noChangeArrowheads="1"/>
            </p:cNvPicPr>
            <p:nvPr/>
          </p:nvPicPr>
          <p:blipFill>
            <a:blip r:embed="rId18"/>
            <a:stretch>
              <a:fillRect/>
            </a:stretch>
          </p:blipFill>
          <p:spPr bwMode="auto">
            <a:xfrm>
              <a:off x="1808348" y="5568215"/>
              <a:ext cx="1060998" cy="419302"/>
            </a:xfrm>
            <a:prstGeom prst="rect">
              <a:avLst/>
            </a:prstGeom>
            <a:noFill/>
            <a:extLst>
              <a:ext uri="{909E8E84-426E-40DD-AFC4-6F175D3DCCD1}">
                <a14:hiddenFill xmlns:a14="http://schemas.microsoft.com/office/drawing/2010/main">
                  <a:solidFill>
                    <a:srgbClr val="FFFFFF"/>
                  </a:solidFill>
                </a14:hiddenFill>
              </a:ext>
            </a:extLst>
          </p:spPr>
        </p:pic>
        <p:sp>
          <p:nvSpPr>
            <p:cNvPr id="43" name="AutoShape 42" descr="âbilibiliâçå¾çæç´¢ç»æ"/>
            <p:cNvSpPr>
              <a:spLocks noChangeAspect="1" noChangeArrowheads="1"/>
            </p:cNvSpPr>
            <p:nvPr/>
          </p:nvSpPr>
          <p:spPr bwMode="auto">
            <a:xfrm>
              <a:off x="5943600" y="379241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4800">
                <a:latin typeface="微软雅黑" panose="020B0503020204020204" pitchFamily="34" charset="-122"/>
                <a:ea typeface="微软雅黑" panose="020B0503020204020204" pitchFamily="34" charset="-122"/>
              </a:endParaRPr>
            </a:p>
          </p:txBody>
        </p:sp>
        <p:pic>
          <p:nvPicPr>
            <p:cNvPr id="47" name="Picture 46" descr="âbilibiliâçå¾çæç´¢ç»æ"/>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051282" y="5541309"/>
              <a:ext cx="1221871" cy="47112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8" descr="âèçç´æ­âçå¾çæç´¢ç»æ"/>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005455" y="5019953"/>
              <a:ext cx="999713" cy="30456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0"/>
            <p:cNvPicPr>
              <a:picLocks noChangeAspect="1" noChangeArrowheads="1"/>
            </p:cNvPicPr>
            <p:nvPr/>
          </p:nvPicPr>
          <p:blipFill>
            <a:blip r:embed="rId21"/>
            <a:stretch>
              <a:fillRect/>
            </a:stretch>
          </p:blipFill>
          <p:spPr bwMode="auto">
            <a:xfrm>
              <a:off x="8165146" y="5007264"/>
              <a:ext cx="418962" cy="38070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30" descr="âå¿«æ logoâçå¾çæç´¢ç»æ"/>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721145" y="4948041"/>
              <a:ext cx="720204" cy="45262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52" descr="âèæç´æ­âçå¾çæç´¢ç»æ"/>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524659" y="4969192"/>
              <a:ext cx="418358" cy="41877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54" descr="âæé±¼ç´æ­âçå¾çæç´¢ç»æ"/>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077538" y="5461474"/>
              <a:ext cx="1133475" cy="56673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56" descr="âyy logoâçå¾çæç´¢ç»æ"/>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89585" y="5575011"/>
              <a:ext cx="1015830" cy="31218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58" descr="https://shopee.cn/cn/images/logo.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30496" y="3118458"/>
              <a:ext cx="1133475" cy="3810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âgarenaâçå¾çæç´¢ç»æ"/>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0659000" y="3022818"/>
              <a:ext cx="594032" cy="59432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6" descr="“joox logo”的图片搜索结果"/>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348091" y="4777673"/>
              <a:ext cx="1448084" cy="683818"/>
            </a:xfrm>
            <a:prstGeom prst="rect">
              <a:avLst/>
            </a:prstGeom>
            <a:noFill/>
            <a:extLst>
              <a:ext uri="{909E8E84-426E-40DD-AFC4-6F175D3DCCD1}">
                <a14:hiddenFill xmlns:a14="http://schemas.microsoft.com/office/drawing/2010/main">
                  <a:solidFill>
                    <a:srgbClr val="FFFFFF"/>
                  </a:solidFill>
                </a14:hiddenFill>
              </a:ext>
            </a:extLst>
          </p:spPr>
        </p:pic>
        <p:pic>
          <p:nvPicPr>
            <p:cNvPr id="91" name="图片 9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636381" y="3118091"/>
              <a:ext cx="1084907" cy="538862"/>
            </a:xfrm>
            <a:prstGeom prst="rect">
              <a:avLst/>
            </a:prstGeom>
          </p:spPr>
        </p:pic>
        <p:pic>
          <p:nvPicPr>
            <p:cNvPr id="93" name="图片 9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210740" y="5588371"/>
              <a:ext cx="1448255" cy="269668"/>
            </a:xfrm>
            <a:prstGeom prst="rect">
              <a:avLst/>
            </a:prstGeom>
          </p:spPr>
        </p:pic>
        <p:pic>
          <p:nvPicPr>
            <p:cNvPr id="95" name="Picture 58" descr="https://shopee.cn/cn/images/logo.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073279" y="5006420"/>
              <a:ext cx="1133475" cy="381000"/>
            </a:xfrm>
            <a:prstGeom prst="rect">
              <a:avLst/>
            </a:prstGeom>
            <a:noFill/>
            <a:extLst>
              <a:ext uri="{909E8E84-426E-40DD-AFC4-6F175D3DCCD1}">
                <a14:hiddenFill xmlns:a14="http://schemas.microsoft.com/office/drawing/2010/main">
                  <a:solidFill>
                    <a:srgbClr val="FFFFFF"/>
                  </a:solidFill>
                </a14:hiddenFill>
              </a:ext>
            </a:extLst>
          </p:spPr>
        </p:pic>
      </p:grpSp>
      <p:sp>
        <p:nvSpPr>
          <p:cNvPr id="96" name="五边形 95"/>
          <p:cNvSpPr/>
          <p:nvPr/>
        </p:nvSpPr>
        <p:spPr>
          <a:xfrm>
            <a:off x="9693275" y="1067435"/>
            <a:ext cx="2172970" cy="520700"/>
          </a:xfrm>
          <a:prstGeom prst="homePlate">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二、下载内容分发</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7" name="五边形 96"/>
          <p:cNvSpPr/>
          <p:nvPr/>
        </p:nvSpPr>
        <p:spPr>
          <a:xfrm>
            <a:off x="330200" y="1067435"/>
            <a:ext cx="2226945" cy="520700"/>
          </a:xfrm>
          <a:prstGeom prst="homePlate">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一、静态内容分发</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8" name="五边形 97"/>
          <p:cNvSpPr/>
          <p:nvPr/>
        </p:nvSpPr>
        <p:spPr>
          <a:xfrm>
            <a:off x="9693910" y="3979545"/>
            <a:ext cx="2172335" cy="525145"/>
          </a:xfrm>
          <a:prstGeom prst="homePlate">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四、直播内容分发</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9" name="五边形 98"/>
          <p:cNvSpPr/>
          <p:nvPr/>
        </p:nvSpPr>
        <p:spPr>
          <a:xfrm>
            <a:off x="349885" y="3979545"/>
            <a:ext cx="2207260" cy="520700"/>
          </a:xfrm>
          <a:prstGeom prst="homePlate">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三、点播内容分发</a:t>
            </a: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0" name="图片 99"/>
          <p:cNvPicPr>
            <a:picLocks noChangeAspect="1"/>
          </p:cNvPicPr>
          <p:nvPr/>
        </p:nvPicPr>
        <p:blipFill>
          <a:blip r:embed="rId31"/>
          <a:stretch>
            <a:fillRect/>
          </a:stretch>
        </p:blipFill>
        <p:spPr>
          <a:xfrm>
            <a:off x="855980" y="1799590"/>
            <a:ext cx="621030" cy="595630"/>
          </a:xfrm>
          <a:prstGeom prst="rect">
            <a:avLst/>
          </a:prstGeom>
        </p:spPr>
      </p:pic>
      <p:pic>
        <p:nvPicPr>
          <p:cNvPr id="101" name="图片 100"/>
          <p:cNvPicPr>
            <a:picLocks noChangeAspect="1"/>
          </p:cNvPicPr>
          <p:nvPr/>
        </p:nvPicPr>
        <p:blipFill>
          <a:blip r:embed="rId32"/>
          <a:stretch>
            <a:fillRect/>
          </a:stretch>
        </p:blipFill>
        <p:spPr>
          <a:xfrm>
            <a:off x="6737895" y="1343680"/>
            <a:ext cx="1580552" cy="1580552"/>
          </a:xfrm>
          <a:prstGeom prst="rect">
            <a:avLst/>
          </a:prstGeom>
        </p:spPr>
      </p:pic>
      <p:pic>
        <p:nvPicPr>
          <p:cNvPr id="102" name="图片 101"/>
          <p:cNvPicPr>
            <a:picLocks noChangeAspect="1"/>
          </p:cNvPicPr>
          <p:nvPr/>
        </p:nvPicPr>
        <p:blipFill rotWithShape="1">
          <a:blip r:embed="rId33"/>
          <a:srcRect t="21905" b="31476"/>
          <a:stretch>
            <a:fillRect/>
          </a:stretch>
        </p:blipFill>
        <p:spPr>
          <a:xfrm>
            <a:off x="568271" y="4734932"/>
            <a:ext cx="1430041" cy="599478"/>
          </a:xfrm>
          <a:prstGeom prst="rect">
            <a:avLst/>
          </a:prstGeom>
        </p:spPr>
      </p:pic>
      <p:pic>
        <p:nvPicPr>
          <p:cNvPr id="103" name="图片 102"/>
          <p:cNvPicPr>
            <a:picLocks noChangeAspect="1"/>
          </p:cNvPicPr>
          <p:nvPr/>
        </p:nvPicPr>
        <p:blipFill rotWithShape="1">
          <a:blip r:embed="rId34"/>
          <a:srcRect l="5231" r="8083" b="19322"/>
          <a:stretch>
            <a:fillRect/>
          </a:stretch>
        </p:blipFill>
        <p:spPr>
          <a:xfrm>
            <a:off x="2212340" y="4729480"/>
            <a:ext cx="1356995" cy="522605"/>
          </a:xfrm>
          <a:prstGeom prst="rect">
            <a:avLst/>
          </a:prstGeom>
        </p:spPr>
      </p:pic>
      <p:pic>
        <p:nvPicPr>
          <p:cNvPr id="104" name="图片 103"/>
          <p:cNvPicPr>
            <a:picLocks noChangeAspect="1"/>
          </p:cNvPicPr>
          <p:nvPr/>
        </p:nvPicPr>
        <p:blipFill>
          <a:blip r:embed="rId35"/>
          <a:stretch>
            <a:fillRect/>
          </a:stretch>
        </p:blipFill>
        <p:spPr>
          <a:xfrm>
            <a:off x="3851910" y="4721860"/>
            <a:ext cx="615315" cy="5613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49225"/>
            <a:ext cx="10515600" cy="1325563"/>
          </a:xfrm>
        </p:spPr>
        <p:txBody>
          <a:bodyPr/>
          <a:lstStyle/>
          <a:p>
            <a:r>
              <a:rPr lang="en-US"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1.8 </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sz="2400" b="1" dirty="0">
                <a:latin typeface="微软雅黑" panose="020B0503020204020204" pitchFamily="34" charset="-122"/>
                <a:ea typeface="微软雅黑" panose="020B0503020204020204" pitchFamily="34" charset="-122"/>
                <a:cs typeface="微软雅黑" panose="020B0503020204020204" pitchFamily="34" charset="-122"/>
                <a:sym typeface="+mn-ea"/>
              </a:rPr>
              <a:t>产品</a:t>
            </a:r>
            <a:r>
              <a:rPr lang="en-US"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商机</a:t>
            </a:r>
            <a:r>
              <a:rPr lang="en-US"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识别</a:t>
            </a:r>
            <a:endParaRPr lang="en-US"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1152587" y="1016820"/>
            <a:ext cx="10747313" cy="5339704"/>
          </a:xfrm>
          <a:prstGeom prst="rect">
            <a:avLst/>
          </a:prstGeom>
          <a:noFill/>
          <a:ln w="38100">
            <a:solidFill>
              <a:srgbClr val="FFFFFF"/>
            </a:solidFill>
            <a:prstDash val="solid"/>
          </a:ln>
        </p:spPr>
        <p:txBody>
          <a:bodyPr vert="horz" wrap="square" lIns="101600" tIns="101600" rIns="0" bIns="101600" anchor="t" anchorCtr="0"/>
          <a:lstStyle>
            <a:lvl1pPr marL="0" lvl="0" algn="l" defTabSz="914400">
              <a:defRPr sz="1800" kern="1200">
                <a:solidFill>
                  <a:schemeClr val="tx1"/>
                </a:solidFill>
                <a:latin typeface="Arial" panose="020B0604020202020204"/>
                <a:ea typeface="楷体" panose="02010609060101010101" pitchFamily="49" charset="-122"/>
              </a:defRPr>
            </a:lvl1pPr>
            <a:lvl2pPr marL="457200" lvl="1" algn="l" defTabSz="914400">
              <a:defRPr sz="1800" kern="1200">
                <a:solidFill>
                  <a:schemeClr val="tx1"/>
                </a:solidFill>
                <a:latin typeface="Arial" panose="020B0604020202020204"/>
                <a:ea typeface="楷体" panose="02010609060101010101" pitchFamily="49" charset="-122"/>
              </a:defRPr>
            </a:lvl2pPr>
            <a:lvl3pPr marL="914400" lvl="2" algn="l" defTabSz="914400">
              <a:defRPr sz="1800" kern="1200">
                <a:solidFill>
                  <a:schemeClr val="tx1"/>
                </a:solidFill>
                <a:latin typeface="Arial" panose="020B0604020202020204"/>
                <a:ea typeface="楷体" panose="02010609060101010101" pitchFamily="49" charset="-122"/>
              </a:defRPr>
            </a:lvl3pPr>
            <a:lvl4pPr marL="1371600" lvl="3" algn="l" defTabSz="914400">
              <a:defRPr sz="1800" kern="1200">
                <a:solidFill>
                  <a:schemeClr val="tx1"/>
                </a:solidFill>
                <a:latin typeface="Arial" panose="020B0604020202020204"/>
                <a:ea typeface="楷体" panose="02010609060101010101" pitchFamily="49" charset="-122"/>
              </a:defRPr>
            </a:lvl4pPr>
            <a:lvl5pPr marL="1828800" lvl="4" algn="l" defTabSz="914400">
              <a:defRPr sz="1800" kern="1200">
                <a:solidFill>
                  <a:schemeClr val="tx1"/>
                </a:solidFill>
                <a:latin typeface="Arial" panose="020B0604020202020204"/>
                <a:ea typeface="楷体" panose="02010609060101010101" pitchFamily="49" charset="-122"/>
              </a:defRPr>
            </a:lvl5pPr>
            <a:lvl6pPr marL="2286000" lvl="5" algn="l" defTabSz="914400">
              <a:defRPr sz="1800" kern="1200">
                <a:solidFill>
                  <a:schemeClr val="tx1"/>
                </a:solidFill>
                <a:latin typeface="Arial" panose="020B0604020202020204"/>
                <a:ea typeface="楷体" panose="02010609060101010101" pitchFamily="49" charset="-122"/>
              </a:defRPr>
            </a:lvl6pPr>
            <a:lvl7pPr marL="2743200" lvl="6" algn="l" defTabSz="914400">
              <a:defRPr sz="1800" kern="1200">
                <a:solidFill>
                  <a:schemeClr val="tx1"/>
                </a:solidFill>
                <a:latin typeface="Arial" panose="020B0604020202020204"/>
                <a:ea typeface="楷体" panose="02010609060101010101" pitchFamily="49" charset="-122"/>
              </a:defRPr>
            </a:lvl7pPr>
            <a:lvl8pPr marL="3200400" lvl="7" algn="l" defTabSz="914400">
              <a:defRPr sz="1800" kern="1200">
                <a:solidFill>
                  <a:schemeClr val="tx1"/>
                </a:solidFill>
                <a:latin typeface="Arial" panose="020B0604020202020204"/>
                <a:ea typeface="楷体" panose="02010609060101010101" pitchFamily="49" charset="-122"/>
              </a:defRPr>
            </a:lvl8pPr>
            <a:lvl9pPr marL="3657600" lvl="8" algn="l" defTabSz="914400">
              <a:defRPr sz="1800" kern="1200">
                <a:solidFill>
                  <a:schemeClr val="tx1"/>
                </a:solidFill>
                <a:latin typeface="Arial" panose="020B0604020202020204"/>
                <a:ea typeface="楷体" panose="02010609060101010101" pitchFamily="49" charset="-122"/>
              </a:defRPr>
            </a:lvl9pPr>
          </a:lstStyle>
          <a:p>
            <a:pPr marL="0" lvl="0" indent="0" algn="l" defTabSz="914400">
              <a:lnSpc>
                <a:spcPct val="100000"/>
              </a:lnSpc>
              <a:buNone/>
            </a:pPr>
            <a:r>
              <a:rPr lang="zh-CN" altLang="en-US" dirty="0">
                <a:solidFill>
                  <a:srgbClr val="000000"/>
                </a:solidFill>
                <a:latin typeface="楷体" panose="02010609060101010101" pitchFamily="49" charset="-122"/>
                <a:ea typeface="楷体" panose="02010609060101010101" pitchFamily="49" charset="-122"/>
              </a:rPr>
              <a:t>一</a:t>
            </a:r>
            <a:r>
              <a:rPr lang="zh-CN" altLang="zh-CN" sz="1800" i="0" strike="noStrike" spc="0" dirty="0">
                <a:solidFill>
                  <a:srgbClr val="000000"/>
                </a:solidFill>
                <a:latin typeface="楷体" panose="02010609060101010101" pitchFamily="49" charset="-122"/>
                <a:ea typeface="楷体" panose="02010609060101010101" pitchFamily="49" charset="-122"/>
              </a:rPr>
              <a:t>、</a:t>
            </a:r>
            <a:r>
              <a:rPr lang="zh-CN" altLang="en-US" sz="1800" i="0" strike="noStrike" spc="0" dirty="0">
                <a:solidFill>
                  <a:srgbClr val="000000"/>
                </a:solidFill>
                <a:latin typeface="楷体" panose="02010609060101010101" pitchFamily="49" charset="-122"/>
                <a:ea typeface="楷体" panose="02010609060101010101" pitchFamily="49" charset="-122"/>
              </a:rPr>
              <a:t>找关键字：</a:t>
            </a:r>
            <a:r>
              <a:rPr lang="en-US" altLang="zh-CN" sz="1800" i="0" strike="noStrike" spc="0" dirty="0">
                <a:solidFill>
                  <a:srgbClr val="000000"/>
                </a:solidFill>
                <a:latin typeface="楷体" panose="02010609060101010101" pitchFamily="49" charset="-122"/>
                <a:ea typeface="楷体" panose="02010609060101010101" pitchFamily="49" charset="-122"/>
              </a:rPr>
              <a:t>CDN</a:t>
            </a:r>
            <a:r>
              <a:rPr lang="zh-CN" altLang="en-US" dirty="0">
                <a:solidFill>
                  <a:srgbClr val="000000"/>
                </a:solidFill>
                <a:latin typeface="楷体" panose="02010609060101010101" pitchFamily="49" charset="-122"/>
                <a:ea typeface="楷体" panose="02010609060101010101" pitchFamily="49" charset="-122"/>
              </a:rPr>
              <a:t>，</a:t>
            </a:r>
            <a:r>
              <a:rPr lang="zh-CN" altLang="en-US" sz="1800" i="0" strike="noStrike" spc="0" dirty="0">
                <a:solidFill>
                  <a:srgbClr val="000000"/>
                </a:solidFill>
                <a:latin typeface="楷体" panose="02010609060101010101" pitchFamily="49" charset="-122"/>
                <a:ea typeface="楷体" panose="02010609060101010101" pitchFamily="49" charset="-122"/>
              </a:rPr>
              <a:t>内容加速</a:t>
            </a:r>
            <a:r>
              <a:rPr lang="en-US" altLang="zh-CN" sz="1800" i="0" strike="noStrike" spc="0" dirty="0">
                <a:solidFill>
                  <a:srgbClr val="000000"/>
                </a:solidFill>
                <a:latin typeface="楷体" panose="02010609060101010101" pitchFamily="49" charset="-122"/>
                <a:ea typeface="楷体" panose="02010609060101010101" pitchFamily="49" charset="-122"/>
              </a:rPr>
              <a:t>,</a:t>
            </a:r>
            <a:r>
              <a:rPr lang="zh-CN" altLang="en-US" sz="1800" i="0" strike="noStrike" spc="0" dirty="0">
                <a:solidFill>
                  <a:srgbClr val="000000"/>
                </a:solidFill>
                <a:latin typeface="楷体" panose="02010609060101010101" pitchFamily="49" charset="-122"/>
                <a:ea typeface="楷体" panose="02010609060101010101" pitchFamily="49" charset="-122"/>
              </a:rPr>
              <a:t>网站加速，全站加速，安全加速，</a:t>
            </a:r>
            <a:r>
              <a:rPr lang="en-US" altLang="zh-CN" sz="1800" i="0" strike="noStrike" spc="0" dirty="0">
                <a:solidFill>
                  <a:srgbClr val="000000"/>
                </a:solidFill>
                <a:latin typeface="楷体" panose="02010609060101010101" pitchFamily="49" charset="-122"/>
                <a:ea typeface="楷体" panose="02010609060101010101" pitchFamily="49" charset="-122"/>
              </a:rPr>
              <a:t>DDoS</a:t>
            </a:r>
            <a:r>
              <a:rPr lang="zh-CN" altLang="en-US" sz="1800" i="0" strike="noStrike" spc="0" dirty="0">
                <a:solidFill>
                  <a:srgbClr val="000000"/>
                </a:solidFill>
                <a:latin typeface="楷体" panose="02010609060101010101" pitchFamily="49" charset="-122"/>
                <a:ea typeface="楷体" panose="02010609060101010101" pitchFamily="49" charset="-122"/>
              </a:rPr>
              <a:t>，</a:t>
            </a:r>
            <a:r>
              <a:rPr lang="en-US" altLang="zh-CN" sz="1800" i="0" strike="noStrike" spc="0" dirty="0">
                <a:solidFill>
                  <a:srgbClr val="000000"/>
                </a:solidFill>
                <a:latin typeface="楷体" panose="02010609060101010101" pitchFamily="49" charset="-122"/>
                <a:ea typeface="楷体" panose="02010609060101010101" pitchFamily="49" charset="-122"/>
              </a:rPr>
              <a:t>WAF</a:t>
            </a:r>
            <a:r>
              <a:rPr lang="zh-CN" altLang="en-US" sz="1800" i="0" strike="noStrike" spc="0" dirty="0">
                <a:solidFill>
                  <a:srgbClr val="000000"/>
                </a:solidFill>
                <a:latin typeface="楷体" panose="02010609060101010101" pitchFamily="49" charset="-122"/>
                <a:ea typeface="楷体" panose="02010609060101010101" pitchFamily="49" charset="-122"/>
              </a:rPr>
              <a:t>，</a:t>
            </a:r>
            <a:r>
              <a:rPr lang="en-US" altLang="zh-CN" sz="1800" i="0" strike="noStrike" spc="0" dirty="0">
                <a:solidFill>
                  <a:srgbClr val="000000"/>
                </a:solidFill>
                <a:latin typeface="楷体" panose="02010609060101010101" pitchFamily="49" charset="-122"/>
                <a:ea typeface="楷体" panose="02010609060101010101" pitchFamily="49" charset="-122"/>
              </a:rPr>
              <a:t>CC</a:t>
            </a:r>
            <a:r>
              <a:rPr lang="zh-CN" altLang="en-US" sz="1800" i="0" strike="noStrike" spc="0" dirty="0">
                <a:solidFill>
                  <a:srgbClr val="000000"/>
                </a:solidFill>
                <a:latin typeface="楷体" panose="02010609060101010101" pitchFamily="49" charset="-122"/>
                <a:ea typeface="楷体" panose="02010609060101010101" pitchFamily="49" charset="-122"/>
              </a:rPr>
              <a:t>防护等</a:t>
            </a:r>
            <a:endParaRPr lang="en-US" altLang="zh-CN" sz="1800" i="0" strike="noStrike" spc="0" dirty="0">
              <a:solidFill>
                <a:srgbClr val="000000"/>
              </a:solidFill>
              <a:latin typeface="楷体" panose="02010609060101010101" pitchFamily="49" charset="-122"/>
              <a:ea typeface="楷体" panose="02010609060101010101" pitchFamily="49" charset="-122"/>
            </a:endParaRPr>
          </a:p>
          <a:p>
            <a:pPr lvl="1"/>
            <a:r>
              <a:rPr lang="en-US" altLang="zh-CN" dirty="0">
                <a:solidFill>
                  <a:srgbClr val="025FFF"/>
                </a:solidFill>
                <a:latin typeface="楷体" panose="02010609060101010101" pitchFamily="49" charset="-122"/>
                <a:ea typeface="楷体" panose="02010609060101010101" pitchFamily="49" charset="-122"/>
              </a:rPr>
              <a:t>-</a:t>
            </a:r>
            <a:r>
              <a:rPr lang="zh-CN" altLang="en-US" dirty="0">
                <a:solidFill>
                  <a:srgbClr val="025FFF"/>
                </a:solidFill>
                <a:latin typeface="楷体" panose="02010609060101010101" pitchFamily="49" charset="-122"/>
                <a:ea typeface="楷体" panose="02010609060101010101" pitchFamily="49" charset="-122"/>
              </a:rPr>
              <a:t>项目招标文件中有相关关键字</a:t>
            </a:r>
            <a:endParaRPr lang="en-US" altLang="zh-CN" dirty="0">
              <a:solidFill>
                <a:srgbClr val="025FFF"/>
              </a:solidFill>
              <a:latin typeface="楷体" panose="02010609060101010101" pitchFamily="49" charset="-122"/>
              <a:ea typeface="楷体" panose="02010609060101010101" pitchFamily="49" charset="-122"/>
            </a:endParaRPr>
          </a:p>
          <a:p>
            <a:pPr lvl="1"/>
            <a:r>
              <a:rPr lang="en-US" altLang="zh-CN" dirty="0">
                <a:solidFill>
                  <a:srgbClr val="025FFF"/>
                </a:solidFill>
                <a:latin typeface="楷体" panose="02010609060101010101" pitchFamily="49" charset="-122"/>
                <a:ea typeface="楷体" panose="02010609060101010101" pitchFamily="49" charset="-122"/>
              </a:rPr>
              <a:t>-</a:t>
            </a:r>
            <a:r>
              <a:rPr lang="zh-CN" altLang="en-US" dirty="0">
                <a:solidFill>
                  <a:srgbClr val="025FFF"/>
                </a:solidFill>
                <a:latin typeface="楷体" panose="02010609060101010101" pitchFamily="49" charset="-122"/>
                <a:ea typeface="楷体" panose="02010609060101010101" pitchFamily="49" charset="-122"/>
              </a:rPr>
              <a:t>客户拜访沟通过程中有提及</a:t>
            </a:r>
            <a:endParaRPr lang="en-US" altLang="zh-CN" dirty="0">
              <a:solidFill>
                <a:srgbClr val="025FFF"/>
              </a:solidFill>
              <a:latin typeface="楷体" panose="02010609060101010101" pitchFamily="49" charset="-122"/>
              <a:ea typeface="楷体" panose="02010609060101010101" pitchFamily="49" charset="-122"/>
            </a:endParaRPr>
          </a:p>
          <a:p>
            <a:pPr marL="0" lvl="0" indent="0" algn="l" defTabSz="914400">
              <a:lnSpc>
                <a:spcPct val="100000"/>
              </a:lnSpc>
              <a:buNone/>
            </a:pPr>
            <a:endParaRPr lang="en-US" altLang="zh-CN" dirty="0">
              <a:solidFill>
                <a:srgbClr val="000000"/>
              </a:solidFill>
              <a:latin typeface="楷体" panose="02010609060101010101" pitchFamily="49" charset="-122"/>
              <a:ea typeface="楷体" panose="02010609060101010101" pitchFamily="49" charset="-122"/>
            </a:endParaRPr>
          </a:p>
          <a:p>
            <a:pPr marL="0" lvl="0" indent="0" algn="l" defTabSz="914400">
              <a:lnSpc>
                <a:spcPct val="100000"/>
              </a:lnSpc>
              <a:buNone/>
            </a:pPr>
            <a:r>
              <a:rPr lang="zh-CN" altLang="en-US" dirty="0">
                <a:solidFill>
                  <a:srgbClr val="000000"/>
                </a:solidFill>
                <a:latin typeface="楷体" panose="02010609060101010101" pitchFamily="49" charset="-122"/>
                <a:ea typeface="楷体" panose="02010609060101010101" pitchFamily="49" charset="-122"/>
              </a:rPr>
              <a:t>二、业务洞察：客户有自营网站</a:t>
            </a:r>
            <a:r>
              <a:rPr lang="en-US" altLang="zh-CN" dirty="0">
                <a:solidFill>
                  <a:srgbClr val="000000"/>
                </a:solidFill>
                <a:latin typeface="楷体" panose="02010609060101010101" pitchFamily="49" charset="-122"/>
                <a:ea typeface="楷体" panose="02010609060101010101" pitchFamily="49" charset="-122"/>
              </a:rPr>
              <a:t>/app/</a:t>
            </a:r>
            <a:r>
              <a:rPr lang="zh-CN" altLang="en-US" dirty="0">
                <a:solidFill>
                  <a:srgbClr val="000000"/>
                </a:solidFill>
                <a:latin typeface="楷体" panose="02010609060101010101" pitchFamily="49" charset="-122"/>
                <a:ea typeface="楷体" panose="02010609060101010101" pitchFamily="49" charset="-122"/>
              </a:rPr>
              <a:t>小程序等业务</a:t>
            </a:r>
            <a:endParaRPr lang="en-US" altLang="zh-CN" dirty="0">
              <a:solidFill>
                <a:srgbClr val="000000"/>
              </a:solidFill>
              <a:latin typeface="楷体" panose="02010609060101010101" pitchFamily="49" charset="-122"/>
              <a:ea typeface="楷体" panose="02010609060101010101" pitchFamily="49" charset="-122"/>
            </a:endParaRPr>
          </a:p>
          <a:p>
            <a:pPr lvl="1"/>
            <a:r>
              <a:rPr lang="en-US" altLang="zh-CN" i="0" strike="noStrike" spc="0" dirty="0">
                <a:solidFill>
                  <a:srgbClr val="025FFF"/>
                </a:solidFill>
                <a:latin typeface="楷体" panose="02010609060101010101" pitchFamily="49" charset="-122"/>
                <a:ea typeface="楷体" panose="02010609060101010101" pitchFamily="49" charset="-122"/>
              </a:rPr>
              <a:t>-</a:t>
            </a:r>
            <a:r>
              <a:rPr lang="zh-CN" altLang="en-US" i="0" strike="noStrike" spc="0" dirty="0">
                <a:solidFill>
                  <a:srgbClr val="025FFF"/>
                </a:solidFill>
                <a:latin typeface="楷体" panose="02010609060101010101" pitchFamily="49" charset="-122"/>
                <a:ea typeface="楷体" panose="02010609060101010101" pitchFamily="49" charset="-122"/>
              </a:rPr>
              <a:t>客户沟通过程中有提及</a:t>
            </a:r>
            <a:endParaRPr lang="en-US" altLang="zh-CN" i="0" strike="noStrike" spc="0" dirty="0">
              <a:solidFill>
                <a:srgbClr val="025FFF"/>
              </a:solidFill>
              <a:latin typeface="楷体" panose="02010609060101010101" pitchFamily="49" charset="-122"/>
              <a:ea typeface="楷体" panose="02010609060101010101" pitchFamily="49" charset="-122"/>
            </a:endParaRPr>
          </a:p>
          <a:p>
            <a:pPr lvl="1"/>
            <a:r>
              <a:rPr lang="en-US" altLang="zh-CN" dirty="0">
                <a:solidFill>
                  <a:srgbClr val="025FFF"/>
                </a:solidFill>
                <a:latin typeface="楷体" panose="02010609060101010101" pitchFamily="49" charset="-122"/>
                <a:ea typeface="楷体" panose="02010609060101010101" pitchFamily="49" charset="-122"/>
              </a:rPr>
              <a:t>-</a:t>
            </a:r>
            <a:r>
              <a:rPr lang="zh-CN" altLang="en-US" dirty="0">
                <a:solidFill>
                  <a:srgbClr val="025FFF"/>
                </a:solidFill>
                <a:latin typeface="楷体" panose="02010609060101010101" pitchFamily="49" charset="-122"/>
                <a:ea typeface="楷体" panose="02010609060101010101" pitchFamily="49" charset="-122"/>
              </a:rPr>
              <a:t>客户业务盘点分析过程中发现有此类网站</a:t>
            </a:r>
            <a:endParaRPr lang="en-US" altLang="zh-CN" dirty="0">
              <a:solidFill>
                <a:srgbClr val="025FFF"/>
              </a:solidFill>
              <a:latin typeface="楷体" panose="02010609060101010101" pitchFamily="49" charset="-122"/>
              <a:ea typeface="楷体" panose="02010609060101010101" pitchFamily="49" charset="-122"/>
            </a:endParaRPr>
          </a:p>
          <a:p>
            <a:pPr marL="0" lvl="0" indent="0" algn="l" defTabSz="914400">
              <a:lnSpc>
                <a:spcPct val="100000"/>
              </a:lnSpc>
              <a:buNone/>
            </a:pPr>
            <a:endParaRPr lang="en-US" altLang="zh-CN" sz="1800" i="0" strike="noStrike" spc="0" dirty="0">
              <a:solidFill>
                <a:srgbClr val="000000"/>
              </a:solidFill>
              <a:latin typeface="楷体" panose="02010609060101010101" pitchFamily="49" charset="-122"/>
              <a:ea typeface="楷体" panose="02010609060101010101" pitchFamily="49" charset="-122"/>
            </a:endParaRPr>
          </a:p>
          <a:p>
            <a:pPr marL="0" lvl="0" indent="0" algn="l" defTabSz="914400">
              <a:lnSpc>
                <a:spcPct val="100000"/>
              </a:lnSpc>
              <a:buNone/>
            </a:pPr>
            <a:r>
              <a:rPr lang="zh-CN" altLang="en-US" dirty="0">
                <a:solidFill>
                  <a:srgbClr val="000000"/>
                </a:solidFill>
                <a:latin typeface="楷体" panose="02010609060101010101" pitchFamily="49" charset="-122"/>
                <a:ea typeface="楷体" panose="02010609060101010101" pitchFamily="49" charset="-122"/>
              </a:rPr>
              <a:t>三、双线等联网通信业务沟通推介</a:t>
            </a:r>
            <a:r>
              <a:rPr lang="zh-CN" altLang="en-US" dirty="0">
                <a:solidFill>
                  <a:srgbClr val="000000"/>
                </a:solidFill>
                <a:latin typeface="楷体" panose="02010609060101010101" pitchFamily="49" charset="-122"/>
                <a:ea typeface="楷体" panose="02010609060101010101" pitchFamily="49" charset="-122"/>
              </a:rPr>
              <a:t>时做简单反馈测试：</a:t>
            </a:r>
            <a:endParaRPr lang="en-US" altLang="zh-CN" dirty="0">
              <a:solidFill>
                <a:srgbClr val="000000"/>
              </a:solidFill>
              <a:latin typeface="楷体" panose="02010609060101010101" pitchFamily="49" charset="-122"/>
              <a:ea typeface="楷体" panose="02010609060101010101" pitchFamily="49" charset="-122"/>
            </a:endParaRPr>
          </a:p>
          <a:p>
            <a:pPr lvl="1"/>
            <a:r>
              <a:rPr lang="en-US" altLang="zh-CN" i="0" strike="noStrike" spc="0" dirty="0">
                <a:solidFill>
                  <a:srgbClr val="025FFF"/>
                </a:solidFill>
                <a:latin typeface="楷体" panose="02010609060101010101" pitchFamily="49" charset="-122"/>
                <a:ea typeface="楷体" panose="02010609060101010101" pitchFamily="49" charset="-122"/>
              </a:rPr>
              <a:t>-</a:t>
            </a:r>
            <a:r>
              <a:rPr lang="zh-CN" altLang="en-US" i="0" strike="noStrike" spc="0" dirty="0">
                <a:solidFill>
                  <a:srgbClr val="025FFF"/>
                </a:solidFill>
                <a:latin typeface="楷体" panose="02010609060101010101" pitchFamily="49" charset="-122"/>
                <a:ea typeface="楷体" panose="02010609060101010101" pitchFamily="49" charset="-122"/>
              </a:rPr>
              <a:t>客户考虑采购如电路等产品服务时，告知客户我们提供的产品服务包中包含</a:t>
            </a:r>
            <a:r>
              <a:rPr lang="en-US" altLang="zh-CN" i="0" strike="noStrike" spc="0" dirty="0">
                <a:solidFill>
                  <a:srgbClr val="025FFF"/>
                </a:solidFill>
                <a:latin typeface="楷体" panose="02010609060101010101" pitchFamily="49" charset="-122"/>
                <a:ea typeface="楷体" panose="02010609060101010101" pitchFamily="49" charset="-122"/>
              </a:rPr>
              <a:t>CDN</a:t>
            </a:r>
            <a:r>
              <a:rPr lang="zh-CN" altLang="en-US" dirty="0">
                <a:solidFill>
                  <a:srgbClr val="025FFF"/>
                </a:solidFill>
                <a:latin typeface="楷体" panose="02010609060101010101" pitchFamily="49" charset="-122"/>
                <a:ea typeface="楷体" panose="02010609060101010101" pitchFamily="49" charset="-122"/>
              </a:rPr>
              <a:t>流量</a:t>
            </a:r>
            <a:r>
              <a:rPr lang="zh-CN" altLang="en-US" i="0" strike="noStrike" spc="0" dirty="0">
                <a:solidFill>
                  <a:srgbClr val="025FFF"/>
                </a:solidFill>
                <a:latin typeface="楷体" panose="02010609060101010101" pitchFamily="49" charset="-122"/>
                <a:ea typeface="楷体" panose="02010609060101010101" pitchFamily="49" charset="-122"/>
              </a:rPr>
              <a:t>包，可以为网站做加速。</a:t>
            </a:r>
            <a:endParaRPr lang="en-US" altLang="zh-CN" i="0" strike="noStrike" spc="0" dirty="0">
              <a:solidFill>
                <a:srgbClr val="025FFF"/>
              </a:solidFill>
              <a:latin typeface="楷体" panose="02010609060101010101" pitchFamily="49" charset="-122"/>
              <a:ea typeface="楷体" panose="02010609060101010101" pitchFamily="49" charset="-122"/>
            </a:endParaRPr>
          </a:p>
          <a:p>
            <a:pPr lvl="1"/>
            <a:r>
              <a:rPr lang="zh-CN" altLang="en-US" dirty="0">
                <a:solidFill>
                  <a:srgbClr val="C00000"/>
                </a:solidFill>
                <a:latin typeface="楷体" panose="02010609060101010101" pitchFamily="49" charset="-122"/>
                <a:ea typeface="楷体" panose="02010609060101010101" pitchFamily="49" charset="-122"/>
              </a:rPr>
              <a:t>*如客户没有明确拒绝，开始进一步询问细节，则可以判断大概率客户有相关业务，后续可以继续挖掘具体的</a:t>
            </a:r>
            <a:r>
              <a:rPr lang="en-US" altLang="zh-CN" dirty="0">
                <a:solidFill>
                  <a:srgbClr val="C00000"/>
                </a:solidFill>
                <a:latin typeface="楷体" panose="02010609060101010101" pitchFamily="49" charset="-122"/>
                <a:ea typeface="楷体" panose="02010609060101010101" pitchFamily="49" charset="-122"/>
              </a:rPr>
              <a:t>CDN</a:t>
            </a:r>
            <a:r>
              <a:rPr lang="zh-CN" altLang="en-US" dirty="0">
                <a:solidFill>
                  <a:srgbClr val="C00000"/>
                </a:solidFill>
                <a:latin typeface="楷体" panose="02010609060101010101" pitchFamily="49" charset="-122"/>
                <a:ea typeface="楷体" panose="02010609060101010101" pitchFamily="49" charset="-122"/>
              </a:rPr>
              <a:t>合作项目机会。</a:t>
            </a:r>
            <a:endParaRPr lang="en-US" altLang="zh-CN" dirty="0">
              <a:solidFill>
                <a:srgbClr val="C00000"/>
              </a:solidFill>
              <a:latin typeface="楷体" panose="02010609060101010101" pitchFamily="49" charset="-122"/>
              <a:ea typeface="楷体" panose="02010609060101010101" pitchFamily="49" charset="-122"/>
            </a:endParaRPr>
          </a:p>
          <a:p>
            <a:endParaRPr lang="en-US" altLang="zh-CN" dirty="0">
              <a:solidFill>
                <a:srgbClr val="C00000"/>
              </a:solidFill>
              <a:latin typeface="楷体" panose="02010609060101010101" pitchFamily="49" charset="-122"/>
              <a:ea typeface="楷体" panose="02010609060101010101" pitchFamily="49" charset="-122"/>
            </a:endParaRPr>
          </a:p>
          <a:p>
            <a:r>
              <a:rPr lang="zh-CN" altLang="en-US" dirty="0">
                <a:solidFill>
                  <a:srgbClr val="000000"/>
                </a:solidFill>
                <a:latin typeface="楷体" panose="02010609060101010101" pitchFamily="49" charset="-122"/>
                <a:ea typeface="楷体" panose="02010609060101010101" pitchFamily="49" charset="-122"/>
              </a:rPr>
              <a:t>四、客户当前使用友商（电信</a:t>
            </a:r>
            <a:r>
              <a:rPr lang="en-US" altLang="zh-CN" dirty="0">
                <a:solidFill>
                  <a:srgbClr val="000000"/>
                </a:solidFill>
                <a:latin typeface="楷体" panose="02010609060101010101" pitchFamily="49" charset="-122"/>
                <a:ea typeface="楷体" panose="02010609060101010101" pitchFamily="49" charset="-122"/>
              </a:rPr>
              <a:t>/</a:t>
            </a:r>
            <a:r>
              <a:rPr lang="zh-CN" altLang="en-US" dirty="0">
                <a:solidFill>
                  <a:srgbClr val="000000"/>
                </a:solidFill>
                <a:latin typeface="楷体" panose="02010609060101010101" pitchFamily="49" charset="-122"/>
                <a:ea typeface="楷体" panose="02010609060101010101" pitchFamily="49" charset="-122"/>
              </a:rPr>
              <a:t>移动）的线路或</a:t>
            </a:r>
            <a:r>
              <a:rPr lang="en-US" altLang="zh-CN" dirty="0">
                <a:solidFill>
                  <a:srgbClr val="000000"/>
                </a:solidFill>
                <a:latin typeface="楷体" panose="02010609060101010101" pitchFamily="49" charset="-122"/>
                <a:ea typeface="楷体" panose="02010609060101010101" pitchFamily="49" charset="-122"/>
              </a:rPr>
              <a:t>IDC</a:t>
            </a:r>
            <a:endParaRPr lang="en-US" altLang="zh-CN" dirty="0">
              <a:solidFill>
                <a:srgbClr val="000000"/>
              </a:solidFill>
              <a:latin typeface="楷体" panose="02010609060101010101" pitchFamily="49" charset="-122"/>
              <a:ea typeface="楷体" panose="02010609060101010101" pitchFamily="49" charset="-122"/>
            </a:endParaRPr>
          </a:p>
          <a:p>
            <a:pPr lvl="1"/>
            <a:r>
              <a:rPr lang="en-US" altLang="zh-CN" dirty="0">
                <a:solidFill>
                  <a:srgbClr val="025FFF"/>
                </a:solidFill>
                <a:latin typeface="楷体" panose="02010609060101010101" pitchFamily="49" charset="-122"/>
                <a:ea typeface="楷体" panose="02010609060101010101" pitchFamily="49" charset="-122"/>
              </a:rPr>
              <a:t>-</a:t>
            </a:r>
            <a:r>
              <a:rPr lang="zh-CN" altLang="en-US" dirty="0">
                <a:solidFill>
                  <a:srgbClr val="025FFF"/>
                </a:solidFill>
                <a:latin typeface="楷体" panose="02010609060101010101" pitchFamily="49" charset="-122"/>
                <a:ea typeface="楷体" panose="02010609060101010101" pitchFamily="49" charset="-122"/>
              </a:rPr>
              <a:t> 了解使用场景，是否包含如上面第一、二点的直接需求或业务场景。</a:t>
            </a:r>
            <a:endParaRPr lang="en-US" altLang="zh-CN" dirty="0">
              <a:solidFill>
                <a:srgbClr val="025FFF"/>
              </a:solidFill>
              <a:latin typeface="楷体" panose="02010609060101010101" pitchFamily="49" charset="-122"/>
              <a:ea typeface="楷体" panose="02010609060101010101" pitchFamily="49" charset="-122"/>
            </a:endParaRPr>
          </a:p>
          <a:p>
            <a:pPr lvl="1"/>
            <a:r>
              <a:rPr lang="zh-CN" altLang="en-US" dirty="0">
                <a:solidFill>
                  <a:srgbClr val="C00000"/>
                </a:solidFill>
                <a:latin typeface="楷体" panose="02010609060101010101" pitchFamily="49" charset="-122"/>
                <a:ea typeface="楷体" panose="02010609060101010101" pitchFamily="49" charset="-122"/>
              </a:rPr>
              <a:t>*如包含，可以以“</a:t>
            </a:r>
            <a:r>
              <a:rPr lang="en-US" altLang="zh-CN" dirty="0">
                <a:solidFill>
                  <a:srgbClr val="C00000"/>
                </a:solidFill>
                <a:latin typeface="楷体" panose="02010609060101010101" pitchFamily="49" charset="-122"/>
                <a:ea typeface="楷体" panose="02010609060101010101" pitchFamily="49" charset="-122"/>
              </a:rPr>
              <a:t>CDN</a:t>
            </a:r>
            <a:r>
              <a:rPr lang="zh-CN" altLang="en-US" dirty="0">
                <a:solidFill>
                  <a:srgbClr val="C00000"/>
                </a:solidFill>
                <a:latin typeface="楷体" panose="02010609060101010101" pitchFamily="49" charset="-122"/>
                <a:ea typeface="楷体" panose="02010609060101010101" pitchFamily="49" charset="-122"/>
              </a:rPr>
              <a:t>产品帮助客户节约网站带宽和</a:t>
            </a:r>
            <a:r>
              <a:rPr lang="en-US" altLang="zh-CN" dirty="0">
                <a:solidFill>
                  <a:srgbClr val="C00000"/>
                </a:solidFill>
                <a:latin typeface="楷体" panose="02010609060101010101" pitchFamily="49" charset="-122"/>
                <a:ea typeface="楷体" panose="02010609060101010101" pitchFamily="49" charset="-122"/>
              </a:rPr>
              <a:t>IDC</a:t>
            </a:r>
            <a:r>
              <a:rPr lang="zh-CN" altLang="en-US" dirty="0">
                <a:solidFill>
                  <a:srgbClr val="C00000"/>
                </a:solidFill>
                <a:latin typeface="楷体" panose="02010609060101010101" pitchFamily="49" charset="-122"/>
                <a:ea typeface="楷体" panose="02010609060101010101" pitchFamily="49" charset="-122"/>
              </a:rPr>
              <a:t>消耗，同时提升用户体验”为切入点，引导客户把部分原有预算腾挪或小幅增加预算，给到联通</a:t>
            </a:r>
            <a:r>
              <a:rPr lang="en-US" altLang="zh-CN" dirty="0">
                <a:solidFill>
                  <a:srgbClr val="C00000"/>
                </a:solidFill>
                <a:latin typeface="楷体" panose="02010609060101010101" pitchFamily="49" charset="-122"/>
                <a:ea typeface="楷体" panose="02010609060101010101" pitchFamily="49" charset="-122"/>
              </a:rPr>
              <a:t>CDN</a:t>
            </a:r>
            <a:r>
              <a:rPr lang="zh-CN" altLang="en-US" dirty="0">
                <a:solidFill>
                  <a:srgbClr val="C00000"/>
                </a:solidFill>
                <a:latin typeface="楷体" panose="02010609060101010101" pitchFamily="49" charset="-122"/>
                <a:ea typeface="楷体" panose="02010609060101010101" pitchFamily="49" charset="-122"/>
              </a:rPr>
              <a:t>，帮助客户整体提高</a:t>
            </a:r>
            <a:r>
              <a:rPr lang="en-US" altLang="zh-CN" dirty="0">
                <a:solidFill>
                  <a:srgbClr val="C00000"/>
                </a:solidFill>
                <a:latin typeface="楷体" panose="02010609060101010101" pitchFamily="49" charset="-122"/>
                <a:ea typeface="楷体" panose="02010609060101010101" pitchFamily="49" charset="-122"/>
              </a:rPr>
              <a:t>IT/CT</a:t>
            </a:r>
            <a:r>
              <a:rPr lang="zh-CN" altLang="en-US" dirty="0">
                <a:solidFill>
                  <a:srgbClr val="C00000"/>
                </a:solidFill>
                <a:latin typeface="楷体" panose="02010609060101010101" pitchFamily="49" charset="-122"/>
                <a:ea typeface="楷体" panose="02010609060101010101" pitchFamily="49" charset="-122"/>
              </a:rPr>
              <a:t>投入的</a:t>
            </a:r>
            <a:r>
              <a:rPr lang="en-US" altLang="zh-CN" dirty="0">
                <a:solidFill>
                  <a:srgbClr val="C00000"/>
                </a:solidFill>
                <a:latin typeface="楷体" panose="02010609060101010101" pitchFamily="49" charset="-122"/>
                <a:ea typeface="楷体" panose="02010609060101010101" pitchFamily="49" charset="-122"/>
              </a:rPr>
              <a:t>ROI</a:t>
            </a:r>
            <a:r>
              <a:rPr lang="zh-CN" altLang="en-US" dirty="0">
                <a:solidFill>
                  <a:srgbClr val="C00000"/>
                </a:solidFill>
                <a:latin typeface="楷体" panose="02010609060101010101" pitchFamily="49" charset="-122"/>
                <a:ea typeface="楷体" panose="02010609060101010101" pitchFamily="49" charset="-122"/>
              </a:rPr>
              <a:t>和性价比。</a:t>
            </a:r>
            <a:endParaRPr lang="en-US" altLang="zh-CN" dirty="0">
              <a:solidFill>
                <a:srgbClr val="C00000"/>
              </a:solidFill>
              <a:latin typeface="楷体" panose="02010609060101010101" pitchFamily="49" charset="-122"/>
              <a:ea typeface="楷体" panose="02010609060101010101" pitchFamily="49" charset="-122"/>
            </a:endParaRPr>
          </a:p>
        </p:txBody>
      </p:sp>
      <p:cxnSp>
        <p:nvCxnSpPr>
          <p:cNvPr id="3" name="直线连接符 3"/>
          <p:cNvCxnSpPr/>
          <p:nvPr/>
        </p:nvCxnSpPr>
        <p:spPr>
          <a:xfrm>
            <a:off x="161987" y="3178290"/>
            <a:ext cx="11737913" cy="0"/>
          </a:xfrm>
          <a:prstGeom prst="line">
            <a:avLst/>
          </a:prstGeom>
          <a:ln w="28575">
            <a:solidFill>
              <a:schemeClr val="accent3"/>
            </a:solidFill>
          </a:ln>
        </p:spPr>
        <p:style>
          <a:lnRef idx="1">
            <a:schemeClr val="dk1"/>
          </a:lnRef>
          <a:fillRef idx="0">
            <a:schemeClr val="dk1"/>
          </a:fillRef>
          <a:effectRef idx="0">
            <a:schemeClr val="dk1"/>
          </a:effectRef>
          <a:fontRef idx="minor">
            <a:schemeClr val="tx1"/>
          </a:fontRef>
        </p:style>
      </p:cxnSp>
      <p:sp>
        <p:nvSpPr>
          <p:cNvPr id="11" name="圆角矩形 10"/>
          <p:cNvSpPr/>
          <p:nvPr/>
        </p:nvSpPr>
        <p:spPr>
          <a:xfrm>
            <a:off x="171574" y="1051683"/>
            <a:ext cx="717426" cy="1948808"/>
          </a:xfrm>
          <a:prstGeom prst="roundRect">
            <a:avLst>
              <a:gd name="adj" fmla="val 0"/>
            </a:avLst>
          </a:prstGeom>
          <a:solidFill>
            <a:schemeClr val="accent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zh-CN" altLang="en-US" dirty="0">
                <a:solidFill>
                  <a:srgbClr val="FFFF00"/>
                </a:solidFill>
                <a:latin typeface="楷体" panose="02010609060101010101" pitchFamily="49" charset="-122"/>
                <a:ea typeface="楷体" panose="02010609060101010101" pitchFamily="49" charset="-122"/>
              </a:rPr>
              <a:t>简单</a:t>
            </a:r>
            <a:endParaRPr kumimoji="1" lang="en-US" altLang="zh-CN" dirty="0">
              <a:solidFill>
                <a:srgbClr val="FFFF00"/>
              </a:solidFill>
              <a:latin typeface="楷体" panose="02010609060101010101" pitchFamily="49" charset="-122"/>
              <a:ea typeface="楷体" panose="02010609060101010101" pitchFamily="49" charset="-122"/>
            </a:endParaRPr>
          </a:p>
          <a:p>
            <a:pPr algn="ctr"/>
            <a:r>
              <a:rPr kumimoji="1" lang="zh-CN" altLang="en-US" dirty="0">
                <a:latin typeface="楷体" panose="02010609060101010101" pitchFamily="49" charset="-122"/>
                <a:ea typeface="楷体" panose="02010609060101010101" pitchFamily="49" charset="-122"/>
              </a:rPr>
              <a:t>识别</a:t>
            </a:r>
            <a:endParaRPr kumimoji="1" lang="en-US" altLang="zh-CN" dirty="0">
              <a:latin typeface="楷体" panose="02010609060101010101" pitchFamily="49" charset="-122"/>
              <a:ea typeface="楷体" panose="02010609060101010101" pitchFamily="49" charset="-122"/>
            </a:endParaRPr>
          </a:p>
          <a:p>
            <a:pPr algn="ctr"/>
            <a:r>
              <a:rPr kumimoji="1" lang="zh-CN" altLang="en-US" dirty="0">
                <a:latin typeface="楷体" panose="02010609060101010101" pitchFamily="49" charset="-122"/>
                <a:ea typeface="楷体" panose="02010609060101010101" pitchFamily="49" charset="-122"/>
              </a:rPr>
              <a:t>方法</a:t>
            </a:r>
            <a:endParaRPr kumimoji="1" lang="zh-CN" altLang="en-US" dirty="0">
              <a:latin typeface="楷体" panose="02010609060101010101" pitchFamily="49" charset="-122"/>
              <a:ea typeface="楷体" panose="02010609060101010101" pitchFamily="49" charset="-122"/>
            </a:endParaRPr>
          </a:p>
        </p:txBody>
      </p:sp>
      <p:sp>
        <p:nvSpPr>
          <p:cNvPr id="12" name="圆角矩形 11"/>
          <p:cNvSpPr/>
          <p:nvPr/>
        </p:nvSpPr>
        <p:spPr>
          <a:xfrm>
            <a:off x="171574" y="3327836"/>
            <a:ext cx="717426" cy="2834947"/>
          </a:xfrm>
          <a:prstGeom prst="roundRect">
            <a:avLst>
              <a:gd name="adj" fmla="val 0"/>
            </a:avLst>
          </a:prstGeom>
          <a:solidFill>
            <a:schemeClr val="accent3"/>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zh-CN" altLang="en-US" dirty="0">
                <a:solidFill>
                  <a:srgbClr val="FFFF00"/>
                </a:solidFill>
                <a:latin typeface="楷体" panose="02010609060101010101" pitchFamily="49" charset="-122"/>
                <a:ea typeface="楷体" panose="02010609060101010101" pitchFamily="49" charset="-122"/>
              </a:rPr>
              <a:t>进阶</a:t>
            </a:r>
            <a:r>
              <a:rPr kumimoji="1" lang="zh-CN" altLang="en-US" dirty="0">
                <a:latin typeface="楷体" panose="02010609060101010101" pitchFamily="49" charset="-122"/>
                <a:ea typeface="楷体" panose="02010609060101010101" pitchFamily="49" charset="-122"/>
              </a:rPr>
              <a:t>识别</a:t>
            </a:r>
            <a:endParaRPr kumimoji="1" lang="en-US" altLang="zh-CN" dirty="0">
              <a:latin typeface="楷体" panose="02010609060101010101" pitchFamily="49" charset="-122"/>
              <a:ea typeface="楷体" panose="02010609060101010101" pitchFamily="49" charset="-122"/>
            </a:endParaRPr>
          </a:p>
          <a:p>
            <a:pPr algn="ctr"/>
            <a:r>
              <a:rPr kumimoji="1" lang="zh-CN" altLang="en-US" dirty="0">
                <a:latin typeface="楷体" panose="02010609060101010101" pitchFamily="49" charset="-122"/>
                <a:ea typeface="楷体" panose="02010609060101010101" pitchFamily="49" charset="-122"/>
              </a:rPr>
              <a:t>方法</a:t>
            </a:r>
            <a:endParaRPr kumimoji="1"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139065"/>
            <a:ext cx="10515600" cy="1325563"/>
          </a:xfrm>
        </p:spPr>
        <p:txBody>
          <a:bodyPr/>
          <a:lstStyle/>
          <a:p>
            <a:r>
              <a:rPr lang="en-US"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1.9 CDN产品售前资料包</a:t>
            </a:r>
            <a:endParaRPr lang="en-US"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0" name="对象 9"/>
          <p:cNvGraphicFramePr>
            <a:graphicFrameLocks noChangeAspect="1"/>
          </p:cNvGraphicFramePr>
          <p:nvPr/>
        </p:nvGraphicFramePr>
        <p:xfrm>
          <a:off x="390370" y="1668381"/>
          <a:ext cx="3055803" cy="5117495"/>
        </p:xfrm>
        <a:graphic>
          <a:graphicData uri="http://schemas.openxmlformats.org/presentationml/2006/ole">
            <mc:AlternateContent xmlns:mc="http://schemas.openxmlformats.org/markup-compatibility/2006">
              <mc:Choice xmlns:v="urn:schemas-microsoft-com:vml" Requires="v">
                <p:oleObj spid="_x0000_s3" name="文档" r:id="rId1" imgW="5266690" imgH="8823960" progId="Word.Document.12">
                  <p:embed/>
                </p:oleObj>
              </mc:Choice>
              <mc:Fallback>
                <p:oleObj name="文档" r:id="rId1" imgW="5266690" imgH="8823960" progId="Word.Document.12">
                  <p:embed/>
                  <p:pic>
                    <p:nvPicPr>
                      <p:cNvPr id="0" name="对象 9"/>
                      <p:cNvPicPr/>
                      <p:nvPr/>
                    </p:nvPicPr>
                    <p:blipFill>
                      <a:blip r:embed="rId2"/>
                      <a:stretch>
                        <a:fillRect/>
                      </a:stretch>
                    </p:blipFill>
                    <p:spPr>
                      <a:xfrm>
                        <a:off x="390370" y="1668381"/>
                        <a:ext cx="3055803" cy="5117495"/>
                      </a:xfrm>
                      <a:prstGeom prst="rect">
                        <a:avLst/>
                      </a:prstGeom>
                    </p:spPr>
                  </p:pic>
                </p:oleObj>
              </mc:Fallback>
            </mc:AlternateContent>
          </a:graphicData>
        </a:graphic>
      </p:graphicFrame>
      <p:sp>
        <p:nvSpPr>
          <p:cNvPr id="12" name="预定义流程 11">
            <a:hlinkClick r:id="rId3"/>
          </p:cNvPr>
          <p:cNvSpPr/>
          <p:nvPr/>
        </p:nvSpPr>
        <p:spPr>
          <a:xfrm>
            <a:off x="4166569" y="985799"/>
            <a:ext cx="7707647" cy="682581"/>
          </a:xfrm>
          <a:prstGeom prst="flowChartPredefinedProcess">
            <a:avLst/>
          </a:prstGeom>
        </p:spPr>
        <p:style>
          <a:lnRef idx="3">
            <a:schemeClr val="lt1"/>
          </a:lnRef>
          <a:fillRef idx="1">
            <a:schemeClr val="accent1"/>
          </a:fillRef>
          <a:effectRef idx="1">
            <a:schemeClr val="accent1"/>
          </a:effectRef>
          <a:fontRef idx="minor">
            <a:schemeClr val="lt1"/>
          </a:fontRef>
        </p:style>
        <p:txBody>
          <a:bodyPr rtlCol="0" anchor="ctr"/>
          <a:p>
            <a:pPr algn="ctr"/>
            <a:r>
              <a:rPr kumimoji="1" lang="zh-CN" altLang="en-US" dirty="0">
                <a:latin typeface="楷体" panose="02010609060101010101" pitchFamily="49" charset="-122"/>
                <a:ea typeface="楷体" panose="02010609060101010101" pitchFamily="49" charset="-122"/>
              </a:rPr>
              <a:t>产品解决方案介绍</a:t>
            </a:r>
            <a:endParaRPr kumimoji="1" lang="zh-CN" altLang="en-US" dirty="0">
              <a:latin typeface="楷体" panose="02010609060101010101" pitchFamily="49" charset="-122"/>
              <a:ea typeface="楷体" panose="02010609060101010101" pitchFamily="49" charset="-122"/>
            </a:endParaRPr>
          </a:p>
        </p:txBody>
      </p:sp>
      <p:sp>
        <p:nvSpPr>
          <p:cNvPr id="13" name="预定义流程 12">
            <a:hlinkClick r:id="rId4"/>
          </p:cNvPr>
          <p:cNvSpPr/>
          <p:nvPr/>
        </p:nvSpPr>
        <p:spPr>
          <a:xfrm>
            <a:off x="317783" y="985799"/>
            <a:ext cx="3055802" cy="682581"/>
          </a:xfrm>
          <a:prstGeom prst="flowChartPredefinedProcess">
            <a:avLst/>
          </a:prstGeom>
        </p:spPr>
        <p:style>
          <a:lnRef idx="3">
            <a:schemeClr val="lt1"/>
          </a:lnRef>
          <a:fillRef idx="1">
            <a:schemeClr val="accent1"/>
          </a:fillRef>
          <a:effectRef idx="1">
            <a:schemeClr val="accent1"/>
          </a:effectRef>
          <a:fontRef idx="minor">
            <a:schemeClr val="lt1"/>
          </a:fontRef>
        </p:style>
        <p:txBody>
          <a:bodyPr rtlCol="0" anchor="ctr"/>
          <a:p>
            <a:pPr algn="ctr"/>
            <a:r>
              <a:rPr kumimoji="1" lang="zh-CN" altLang="en-US" dirty="0">
                <a:latin typeface="楷体" panose="02010609060101010101" pitchFamily="49" charset="-122"/>
                <a:ea typeface="楷体" panose="02010609060101010101" pitchFamily="49" charset="-122"/>
              </a:rPr>
              <a:t>销售一指禅</a:t>
            </a:r>
            <a:endParaRPr kumimoji="1" lang="zh-CN" altLang="en-US" dirty="0">
              <a:latin typeface="楷体" panose="02010609060101010101" pitchFamily="49" charset="-122"/>
              <a:ea typeface="楷体" panose="02010609060101010101" pitchFamily="49" charset="-122"/>
            </a:endParaRPr>
          </a:p>
        </p:txBody>
      </p:sp>
      <p:pic>
        <p:nvPicPr>
          <p:cNvPr id="14" name="图片 13"/>
          <p:cNvPicPr>
            <a:picLocks noChangeAspect="1"/>
          </p:cNvPicPr>
          <p:nvPr/>
        </p:nvPicPr>
        <p:blipFill>
          <a:blip r:embed="rId5"/>
          <a:stretch>
            <a:fillRect/>
          </a:stretch>
        </p:blipFill>
        <p:spPr>
          <a:xfrm>
            <a:off x="4166571" y="1991517"/>
            <a:ext cx="3599716" cy="20273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p:cNvPicPr>
            <a:picLocks noChangeAspect="1"/>
          </p:cNvPicPr>
          <p:nvPr/>
        </p:nvPicPr>
        <p:blipFill>
          <a:blip r:embed="rId6"/>
          <a:stretch>
            <a:fillRect/>
          </a:stretch>
        </p:blipFill>
        <p:spPr>
          <a:xfrm>
            <a:off x="4166570" y="4328487"/>
            <a:ext cx="3599716" cy="20273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图片 15"/>
          <p:cNvPicPr>
            <a:picLocks noChangeAspect="1"/>
          </p:cNvPicPr>
          <p:nvPr/>
        </p:nvPicPr>
        <p:blipFill>
          <a:blip r:embed="rId7"/>
          <a:stretch>
            <a:fillRect/>
          </a:stretch>
        </p:blipFill>
        <p:spPr>
          <a:xfrm>
            <a:off x="8054741" y="1991518"/>
            <a:ext cx="3799301" cy="20273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p:cNvPicPr>
            <a:picLocks noChangeAspect="1"/>
          </p:cNvPicPr>
          <p:nvPr/>
        </p:nvPicPr>
        <p:blipFill>
          <a:blip r:embed="rId8"/>
          <a:stretch>
            <a:fillRect/>
          </a:stretch>
        </p:blipFill>
        <p:spPr>
          <a:xfrm>
            <a:off x="8054741" y="4328487"/>
            <a:ext cx="3799301" cy="20273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1"/>
          <p:cNvSpPr txBox="1"/>
          <p:nvPr/>
        </p:nvSpPr>
        <p:spPr>
          <a:xfrm>
            <a:off x="9223376" y="6356351"/>
            <a:ext cx="27432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28" name="任意多边形 27"/>
          <p:cNvSpPr/>
          <p:nvPr/>
        </p:nvSpPr>
        <p:spPr>
          <a:xfrm>
            <a:off x="0" y="835731"/>
            <a:ext cx="4257892" cy="4502673"/>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圆角矩形 31"/>
          <p:cNvSpPr/>
          <p:nvPr/>
        </p:nvSpPr>
        <p:spPr>
          <a:xfrm rot="20126388">
            <a:off x="2913656" y="4834896"/>
            <a:ext cx="465306" cy="39968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任意多边形 33"/>
          <p:cNvSpPr/>
          <p:nvPr/>
        </p:nvSpPr>
        <p:spPr>
          <a:xfrm>
            <a:off x="10317478" y="5223695"/>
            <a:ext cx="1874522" cy="1634305"/>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文本框 12"/>
          <p:cNvSpPr txBox="1"/>
          <p:nvPr/>
        </p:nvSpPr>
        <p:spPr>
          <a:xfrm>
            <a:off x="812588" y="1591428"/>
            <a:ext cx="1651638" cy="92333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目录</a:t>
            </a:r>
            <a:endParaRPr kumimoji="0" 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15" name="直接连接符 14"/>
          <p:cNvCxnSpPr/>
          <p:nvPr/>
        </p:nvCxnSpPr>
        <p:spPr>
          <a:xfrm>
            <a:off x="681959" y="3897578"/>
            <a:ext cx="2321169" cy="0"/>
          </a:xfrm>
          <a:prstGeom prst="line">
            <a:avLst/>
          </a:prstGeom>
          <a:ln w="6985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91298" y="2911788"/>
            <a:ext cx="1538242" cy="461665"/>
          </a:xfrm>
          <a:prstGeom prst="rect">
            <a:avLst/>
          </a:prstGeom>
        </p:spPr>
        <p:txBody>
          <a:bodyPr wrap="none">
            <a:spAutoFit/>
          </a:bodyPr>
          <a:lstStyle>
            <a:lvl1pPr marL="0" marR="0" indent="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1pPr>
            <a:lvl2pPr marL="0" marR="0" indent="457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2pPr>
            <a:lvl3pPr marL="0" marR="0" indent="914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3pPr>
            <a:lvl4pPr marL="0" marR="0" indent="1371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4pPr>
            <a:lvl5pPr marL="0" marR="0" indent="18288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5pPr>
            <a:lvl6pPr marL="0" marR="0" indent="22860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6pPr>
            <a:lvl7pPr marL="0" marR="0" indent="2743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7pPr>
            <a:lvl8pPr marL="0" marR="0" indent="3200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8pPr>
            <a:lvl9pPr marL="0" marR="0" indent="3657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9pPr>
          </a:lstStyle>
          <a:p>
            <a:pPr marL="0" marR="0" lvl="0" indent="0" algn="ctr" defTabSz="908685"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rPr>
              <a:t>CONTENTS</a:t>
            </a:r>
            <a:endPar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endParaRPr>
          </a:p>
        </p:txBody>
      </p:sp>
      <p:sp>
        <p:nvSpPr>
          <p:cNvPr id="3" name="圆角矩形 2"/>
          <p:cNvSpPr/>
          <p:nvPr/>
        </p:nvSpPr>
        <p:spPr>
          <a:xfrm>
            <a:off x="4538498" y="146415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一、</a:t>
            </a:r>
            <a:r>
              <a:rPr lang="en-US" altLang="zh-CN"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CDN</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产品市场及客户</a:t>
            </a:r>
            <a:endPar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5" name="圆角矩形 17"/>
          <p:cNvSpPr/>
          <p:nvPr/>
        </p:nvSpPr>
        <p:spPr>
          <a:xfrm>
            <a:off x="4538498" y="434642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四、产品运营及</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开通</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17"/>
          <p:cNvSpPr/>
          <p:nvPr/>
        </p:nvSpPr>
        <p:spPr>
          <a:xfrm>
            <a:off x="4538498" y="242491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二、产品功能及建设进度</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圆角矩形 17"/>
          <p:cNvSpPr/>
          <p:nvPr/>
        </p:nvSpPr>
        <p:spPr>
          <a:xfrm>
            <a:off x="4538498" y="338566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三、产品计费</a:t>
            </a: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及结算规则</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圆角矩形 17"/>
          <p:cNvSpPr/>
          <p:nvPr/>
        </p:nvSpPr>
        <p:spPr>
          <a:xfrm>
            <a:off x="4538498" y="530717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五、其他相关工作</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2.1 </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联通</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产品</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整体规划</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 name="组合 2"/>
          <p:cNvGrpSpPr/>
          <p:nvPr/>
        </p:nvGrpSpPr>
        <p:grpSpPr>
          <a:xfrm>
            <a:off x="414020" y="2661920"/>
            <a:ext cx="11984355" cy="4118610"/>
            <a:chOff x="327" y="2564"/>
            <a:chExt cx="18873" cy="5777"/>
          </a:xfrm>
        </p:grpSpPr>
        <p:sp>
          <p:nvSpPr>
            <p:cNvPr id="6" name="文本框 5"/>
            <p:cNvSpPr txBox="1"/>
            <p:nvPr/>
          </p:nvSpPr>
          <p:spPr>
            <a:xfrm>
              <a:off x="500" y="4294"/>
              <a:ext cx="17271" cy="1004"/>
            </a:xfrm>
            <a:prstGeom prst="rect">
              <a:avLst/>
            </a:prstGeom>
            <a:noFill/>
            <a:ln>
              <a:noFill/>
            </a:ln>
            <a:extLst>
              <a:ext uri="{909E8E84-426E-40DD-AFC4-6F175D3DCCD1}">
                <a14:hiddenFill xmlns:a14="http://schemas.microsoft.com/office/drawing/2010/main">
                  <a:solidFill>
                    <a:srgbClr val="C00000"/>
                  </a:solidFill>
                </a14:hiddenFill>
              </a:ext>
            </a:extLst>
          </p:spPr>
          <p:txBody>
            <a:bodyPr wrap="square" rtlCol="0">
              <a:noAutofit/>
            </a:bodyPr>
            <a:p>
              <a:endParaRPr lang="zh-CN" altLang="en-US"/>
            </a:p>
          </p:txBody>
        </p:sp>
        <p:grpSp>
          <p:nvGrpSpPr>
            <p:cNvPr id="28" name="组合 27"/>
            <p:cNvGrpSpPr/>
            <p:nvPr/>
          </p:nvGrpSpPr>
          <p:grpSpPr>
            <a:xfrm>
              <a:off x="327" y="5529"/>
              <a:ext cx="18226" cy="1740"/>
              <a:chOff x="2286605" y="4866177"/>
              <a:chExt cx="10497260" cy="1108466"/>
            </a:xfrm>
          </p:grpSpPr>
          <p:sp>
            <p:nvSpPr>
              <p:cNvPr id="29" name="平行四边形 28"/>
              <p:cNvSpPr/>
              <p:nvPr/>
            </p:nvSpPr>
            <p:spPr>
              <a:xfrm>
                <a:off x="2295699" y="4866177"/>
                <a:ext cx="10488166" cy="848551"/>
              </a:xfrm>
              <a:prstGeom prst="parallelogram">
                <a:avLst>
                  <a:gd name="adj" fmla="val 190322"/>
                </a:avLst>
              </a:prstGeom>
              <a:gradFill>
                <a:gsLst>
                  <a:gs pos="0">
                    <a:srgbClr val="173D91">
                      <a:alpha val="36000"/>
                      <a:lumMod val="99000"/>
                    </a:srgbClr>
                  </a:gs>
                  <a:gs pos="55000">
                    <a:srgbClr val="1578EF">
                      <a:alpha val="0"/>
                    </a:srgbClr>
                  </a:gs>
                  <a:gs pos="100000">
                    <a:srgbClr val="5BC2FC">
                      <a:alpha val="0"/>
                    </a:srgbClr>
                  </a:gs>
                </a:gsLst>
                <a:lin ang="16200000" scaled="0"/>
              </a:gradFill>
              <a:ln w="6350">
                <a:gradFill>
                  <a:gsLst>
                    <a:gs pos="2000">
                      <a:srgbClr val="173D91">
                        <a:alpha val="0"/>
                      </a:srgbClr>
                    </a:gs>
                    <a:gs pos="50000">
                      <a:srgbClr val="1578EF">
                        <a:alpha val="36000"/>
                      </a:srgbClr>
                    </a:gs>
                    <a:gs pos="100000">
                      <a:srgbClr val="5BC2FC"/>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endParaRPr lang="zh-CN" altLang="en-US" sz="500">
                  <a:solidFill>
                    <a:schemeClr val="tx1"/>
                  </a:solidFill>
                  <a:latin typeface="微软雅黑" panose="020B0503020204020204" pitchFamily="34" charset="-122"/>
                  <a:ea typeface="微软雅黑" panose="020B0503020204020204" pitchFamily="34" charset="-122"/>
                </a:endParaRPr>
              </a:p>
            </p:txBody>
          </p:sp>
          <p:sp>
            <p:nvSpPr>
              <p:cNvPr id="30" name="平行四边形 29"/>
              <p:cNvSpPr/>
              <p:nvPr/>
            </p:nvSpPr>
            <p:spPr>
              <a:xfrm>
                <a:off x="2286605" y="5126093"/>
                <a:ext cx="10497260" cy="848550"/>
              </a:xfrm>
              <a:prstGeom prst="parallelogram">
                <a:avLst>
                  <a:gd name="adj" fmla="val 190322"/>
                </a:avLst>
              </a:prstGeom>
              <a:gradFill>
                <a:gsLst>
                  <a:gs pos="0">
                    <a:srgbClr val="173D91">
                      <a:alpha val="36000"/>
                      <a:lumMod val="99000"/>
                    </a:srgbClr>
                  </a:gs>
                  <a:gs pos="59000">
                    <a:srgbClr val="1578EF">
                      <a:alpha val="0"/>
                    </a:srgbClr>
                  </a:gs>
                  <a:gs pos="100000">
                    <a:srgbClr val="5BC2FC">
                      <a:alpha val="0"/>
                    </a:srgbClr>
                  </a:gs>
                </a:gsLst>
                <a:lin ang="16200000" scaled="0"/>
              </a:gradFill>
              <a:ln w="6350">
                <a:gradFill>
                  <a:gsLst>
                    <a:gs pos="2000">
                      <a:srgbClr val="173D91">
                        <a:alpha val="0"/>
                      </a:srgbClr>
                    </a:gs>
                    <a:gs pos="50000">
                      <a:srgbClr val="1578EF">
                        <a:alpha val="36000"/>
                      </a:srgbClr>
                    </a:gs>
                    <a:gs pos="100000">
                      <a:srgbClr val="5BC2FC"/>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endParaRPr lang="zh-CN" altLang="en-US" sz="500">
                  <a:solidFill>
                    <a:schemeClr val="tx1"/>
                  </a:solidFill>
                  <a:latin typeface="微软雅黑" panose="020B0503020204020204" pitchFamily="34" charset="-122"/>
                  <a:ea typeface="微软雅黑" panose="020B0503020204020204" pitchFamily="34" charset="-122"/>
                </a:endParaRPr>
              </a:p>
            </p:txBody>
          </p:sp>
        </p:grpSp>
        <p:sp>
          <p:nvSpPr>
            <p:cNvPr id="31" name="平行四边形 30"/>
            <p:cNvSpPr/>
            <p:nvPr/>
          </p:nvSpPr>
          <p:spPr>
            <a:xfrm>
              <a:off x="413" y="6697"/>
              <a:ext cx="18787" cy="1644"/>
            </a:xfrm>
            <a:prstGeom prst="parallelogram">
              <a:avLst>
                <a:gd name="adj" fmla="val 190322"/>
              </a:avLst>
            </a:prstGeom>
            <a:gradFill>
              <a:gsLst>
                <a:gs pos="0">
                  <a:srgbClr val="FADB95">
                    <a:alpha val="20000"/>
                  </a:srgbClr>
                </a:gs>
                <a:gs pos="59000">
                  <a:srgbClr val="FADB95">
                    <a:alpha val="0"/>
                  </a:srgbClr>
                </a:gs>
                <a:gs pos="100000">
                  <a:srgbClr val="5BC2FC">
                    <a:alpha val="0"/>
                  </a:srgbClr>
                </a:gs>
              </a:gsLst>
              <a:lin ang="16200000" scaled="0"/>
            </a:gradFill>
            <a:ln w="6350">
              <a:gradFill>
                <a:gsLst>
                  <a:gs pos="2000">
                    <a:srgbClr val="173D91">
                      <a:alpha val="0"/>
                    </a:srgbClr>
                  </a:gs>
                  <a:gs pos="50000">
                    <a:srgbClr val="FADB95">
                      <a:alpha val="40000"/>
                    </a:srgbClr>
                  </a:gs>
                  <a:gs pos="100000">
                    <a:srgbClr val="FADB95"/>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16" tIns="60957" rIns="121916" bIns="60957" numCol="1" spcCol="0" rtlCol="0" fromWordArt="0" anchor="ctr" anchorCtr="0" forceAA="0" compatLnSpc="1">
              <a:noAutofit/>
            </a:bodyPr>
            <a:p>
              <a:pPr algn="ctr"/>
              <a:endParaRPr lang="zh-CN" altLang="en-US" sz="665">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666" y="2564"/>
              <a:ext cx="1813" cy="629"/>
            </a:xfrm>
            <a:prstGeom prst="rect">
              <a:avLst/>
            </a:prstGeom>
            <a:gradFill flip="none" rotWithShape="1">
              <a:gsLst>
                <a:gs pos="0">
                  <a:schemeClr val="tx2">
                    <a:lumMod val="60000"/>
                    <a:lumOff val="40000"/>
                  </a:schemeClr>
                </a:gs>
                <a:gs pos="90000">
                  <a:schemeClr val="tx2">
                    <a:lumMod val="20000"/>
                    <a:lumOff val="80000"/>
                  </a:schemeClr>
                </a:gs>
              </a:gsLst>
              <a:lin ang="0" scaled="1"/>
              <a:tileRect/>
            </a:gradFill>
            <a:ln w="25400">
              <a:gradFill flip="none" rotWithShape="1">
                <a:gsLst>
                  <a:gs pos="2000">
                    <a:srgbClr val="173D91"/>
                  </a:gs>
                  <a:gs pos="50000">
                    <a:srgbClr val="1578EF">
                      <a:alpha val="36000"/>
                    </a:srgbClr>
                  </a:gs>
                  <a:gs pos="100000">
                    <a:srgbClr val="5BC2FC"/>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7" tIns="45719" rIns="91437" bIns="45719" numCol="1" spcCol="0" rtlCol="0" fromWordArt="0" anchor="ctr" anchorCtr="0" forceAA="0" compatLnSpc="1">
              <a:noAutofit/>
            </a:bodyPr>
            <a:p>
              <a:pPr lvl="0" algn="ctr">
                <a:buClrTx/>
                <a:buSzTx/>
                <a:buFontTx/>
              </a:pP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应用场景</a:t>
              </a:r>
              <a:endPar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33" name="Rectangle 1"/>
            <p:cNvSpPr>
              <a:spLocks noChangeArrowheads="1"/>
            </p:cNvSpPr>
            <p:nvPr/>
          </p:nvSpPr>
          <p:spPr bwMode="auto">
            <a:xfrm>
              <a:off x="4764" y="7827"/>
              <a:ext cx="9221" cy="388"/>
            </a:xfrm>
            <a:prstGeom prst="rect">
              <a:avLst/>
            </a:prstGeom>
            <a:noFill/>
            <a:ln>
              <a:noFill/>
            </a:ln>
            <a:effectLst/>
          </p:spPr>
          <p:txBody>
            <a:bodyPr vert="horz" wrap="square" lIns="0" tIns="0" rIns="0" bIns="0" numCol="1" anchor="ctr" anchorCtr="0" compatLnSpc="1">
              <a:spAutoFit/>
            </a:bodyPr>
            <a:p>
              <a:pPr eaLnBrk="0" fontAlgn="base" hangingPunct="0">
                <a:spcBef>
                  <a:spcPct val="0"/>
                </a:spcBef>
                <a:spcAft>
                  <a:spcPct val="0"/>
                </a:spcAft>
              </a:pPr>
              <a:r>
                <a:rPr lang="zh-CN" altLang="en-US" b="1" spc="300" dirty="0">
                  <a:solidFill>
                    <a:schemeClr val="tx1"/>
                  </a:solidFill>
                  <a:latin typeface="微软雅黑" panose="020B0503020204020204" pitchFamily="34" charset="-122"/>
                  <a:ea typeface="微软雅黑" panose="020B0503020204020204" pitchFamily="34" charset="-122"/>
                </a:rPr>
                <a:t>网络</a:t>
              </a:r>
              <a:r>
                <a:rPr lang="en-US" altLang="zh-CN" b="1" spc="300" dirty="0">
                  <a:solidFill>
                    <a:schemeClr val="tx1"/>
                  </a:solidFill>
                  <a:latin typeface="微软雅黑" panose="020B0503020204020204" pitchFamily="34" charset="-122"/>
                  <a:ea typeface="微软雅黑" panose="020B0503020204020204" pitchFamily="34" charset="-122"/>
                </a:rPr>
                <a:t>  </a:t>
              </a:r>
              <a:r>
                <a:rPr lang="zh-CN" altLang="en-US" b="1" spc="300" dirty="0">
                  <a:solidFill>
                    <a:schemeClr val="tx1"/>
                  </a:solidFill>
                  <a:latin typeface="微软雅黑" panose="020B0503020204020204" pitchFamily="34" charset="-122"/>
                  <a:ea typeface="微软雅黑" panose="020B0503020204020204" pitchFamily="34" charset="-122"/>
                </a:rPr>
                <a:t>            </a:t>
              </a:r>
              <a:r>
                <a:rPr lang="en-US" altLang="zh-CN" b="1" spc="300" dirty="0">
                  <a:solidFill>
                    <a:schemeClr val="tx1"/>
                  </a:solidFill>
                  <a:latin typeface="微软雅黑" panose="020B0503020204020204" pitchFamily="34" charset="-122"/>
                  <a:ea typeface="微软雅黑" panose="020B0503020204020204" pitchFamily="34" charset="-122"/>
                </a:rPr>
                <a:t>  </a:t>
              </a:r>
              <a:r>
                <a:rPr lang="zh-CN" b="1" spc="300" dirty="0">
                  <a:solidFill>
                    <a:schemeClr val="tx1"/>
                  </a:solidFill>
                  <a:latin typeface="微软雅黑" panose="020B0503020204020204" pitchFamily="34" charset="-122"/>
                  <a:ea typeface="微软雅黑" panose="020B0503020204020204" pitchFamily="34" charset="-122"/>
                </a:rPr>
                <a:t>算力</a:t>
              </a:r>
              <a:r>
                <a:rPr lang="en-US" altLang="zh-CN" b="1" spc="300" dirty="0">
                  <a:solidFill>
                    <a:schemeClr val="tx1"/>
                  </a:solidFill>
                  <a:latin typeface="微软雅黑" panose="020B0503020204020204" pitchFamily="34" charset="-122"/>
                  <a:ea typeface="微软雅黑" panose="020B0503020204020204" pitchFamily="34" charset="-122"/>
                </a:rPr>
                <a:t>  </a:t>
              </a:r>
              <a:r>
                <a:rPr lang="zh-CN" altLang="en-US" b="1" spc="300" dirty="0">
                  <a:solidFill>
                    <a:schemeClr val="tx1"/>
                  </a:solidFill>
                  <a:latin typeface="微软雅黑" panose="020B0503020204020204" pitchFamily="34" charset="-122"/>
                  <a:ea typeface="微软雅黑" panose="020B0503020204020204" pitchFamily="34" charset="-122"/>
                </a:rPr>
                <a:t>      </a:t>
              </a:r>
              <a:r>
                <a:rPr lang="en-US" altLang="zh-CN" b="1" spc="300" dirty="0">
                  <a:solidFill>
                    <a:schemeClr val="tx1"/>
                  </a:solidFill>
                  <a:latin typeface="微软雅黑" panose="020B0503020204020204" pitchFamily="34" charset="-122"/>
                  <a:ea typeface="微软雅黑" panose="020B0503020204020204" pitchFamily="34" charset="-122"/>
                </a:rPr>
                <a:t>       </a:t>
              </a:r>
              <a:r>
                <a:rPr lang="zh-CN" altLang="en-US" b="1" spc="300" dirty="0">
                  <a:solidFill>
                    <a:schemeClr val="tx1"/>
                  </a:solidFill>
                  <a:latin typeface="微软雅黑" panose="020B0503020204020204" pitchFamily="34" charset="-122"/>
                  <a:ea typeface="微软雅黑" panose="020B0503020204020204" pitchFamily="34" charset="-122"/>
                </a:rPr>
                <a:t>存储</a:t>
              </a:r>
              <a:endParaRPr lang="zh-CN" altLang="en-US" b="1" spc="300" dirty="0">
                <a:solidFill>
                  <a:schemeClr val="tx1"/>
                </a:solidFill>
                <a:latin typeface="微软雅黑" panose="020B0503020204020204" pitchFamily="34" charset="-122"/>
                <a:ea typeface="微软雅黑" panose="020B0503020204020204" pitchFamily="34" charset="-122"/>
              </a:endParaRPr>
            </a:p>
          </p:txBody>
        </p:sp>
        <p:sp>
          <p:nvSpPr>
            <p:cNvPr id="34" name="矩形: 圆角 10"/>
            <p:cNvSpPr/>
            <p:nvPr/>
          </p:nvSpPr>
          <p:spPr>
            <a:xfrm>
              <a:off x="666" y="4139"/>
              <a:ext cx="1815" cy="563"/>
            </a:xfrm>
            <a:prstGeom prst="roundRect">
              <a:avLst>
                <a:gd name="adj" fmla="val 7753"/>
              </a:avLst>
            </a:prstGeom>
            <a:gradFill flip="none" rotWithShape="1">
              <a:gsLst>
                <a:gs pos="0">
                  <a:schemeClr val="tx2">
                    <a:lumMod val="60000"/>
                    <a:lumOff val="40000"/>
                  </a:schemeClr>
                </a:gs>
                <a:gs pos="90000">
                  <a:schemeClr val="tx2">
                    <a:lumMod val="20000"/>
                    <a:lumOff val="80000"/>
                  </a:schemeClr>
                </a:gs>
              </a:gsLst>
              <a:lin ang="0" scaled="1"/>
              <a:tileRect/>
            </a:gradFill>
            <a:ln w="25400">
              <a:gradFill flip="none" rotWithShape="1">
                <a:gsLst>
                  <a:gs pos="2000">
                    <a:srgbClr val="173D91"/>
                  </a:gs>
                  <a:gs pos="50000">
                    <a:srgbClr val="1578EF">
                      <a:alpha val="36000"/>
                    </a:srgbClr>
                  </a:gs>
                  <a:gs pos="100000">
                    <a:srgbClr val="5BC2FC"/>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a:t>
              </a:r>
              <a:endPar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箭头: 右 12"/>
            <p:cNvSpPr/>
            <p:nvPr/>
          </p:nvSpPr>
          <p:spPr>
            <a:xfrm rot="16200000">
              <a:off x="4928" y="7325"/>
              <a:ext cx="426" cy="391"/>
            </a:xfrm>
            <a:prstGeom prst="rightArrow">
              <a:avLst/>
            </a:prstGeom>
            <a:solidFill>
              <a:srgbClr val="F7D793"/>
            </a:solidFill>
            <a:ln>
              <a:solidFill>
                <a:srgbClr val="F7D7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38" name="箭头: 右 13"/>
            <p:cNvSpPr/>
            <p:nvPr/>
          </p:nvSpPr>
          <p:spPr>
            <a:xfrm rot="16200000">
              <a:off x="8391" y="7325"/>
              <a:ext cx="426" cy="391"/>
            </a:xfrm>
            <a:prstGeom prst="rightArrow">
              <a:avLst/>
            </a:prstGeom>
            <a:solidFill>
              <a:srgbClr val="F7D793"/>
            </a:solidFill>
            <a:ln>
              <a:solidFill>
                <a:srgbClr val="F7D7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39" name="箭头: 右 14"/>
            <p:cNvSpPr/>
            <p:nvPr/>
          </p:nvSpPr>
          <p:spPr>
            <a:xfrm rot="16200000">
              <a:off x="11795" y="7325"/>
              <a:ext cx="426" cy="391"/>
            </a:xfrm>
            <a:prstGeom prst="rightArrow">
              <a:avLst/>
            </a:prstGeom>
            <a:solidFill>
              <a:srgbClr val="F7D793"/>
            </a:solidFill>
            <a:ln>
              <a:solidFill>
                <a:srgbClr val="F7D7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chemeClr val="tx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2769" y="2565"/>
              <a:ext cx="1099" cy="628"/>
            </a:xfrm>
            <a:prstGeom prst="rect">
              <a:avLst/>
            </a:prstGeom>
            <a:solidFill>
              <a:schemeClr val="accent6">
                <a:lumMod val="40000"/>
                <a:lumOff val="60000"/>
              </a:schemeClr>
            </a:solidFill>
            <a:ln>
              <a:noFill/>
            </a:ln>
          </p:spPr>
          <p:txBody>
            <a:bodyPr wrap="square" rtlCol="0" anchor="ctr" anchorCtr="0">
              <a:noAutofit/>
            </a:bodyPr>
            <a:p>
              <a:pPr lvl="0" algn="ctr">
                <a:buClrTx/>
                <a:buSzTx/>
                <a:buFontTx/>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视频</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文本框 40"/>
            <p:cNvSpPr txBox="1"/>
            <p:nvPr/>
          </p:nvSpPr>
          <p:spPr>
            <a:xfrm>
              <a:off x="4059" y="2565"/>
              <a:ext cx="1131" cy="628"/>
            </a:xfrm>
            <a:prstGeom prst="rect">
              <a:avLst/>
            </a:prstGeom>
            <a:solidFill>
              <a:schemeClr val="accent6">
                <a:lumMod val="40000"/>
                <a:lumOff val="60000"/>
              </a:schemeClr>
            </a:solidFill>
            <a:ln>
              <a:noFill/>
            </a:ln>
          </p:spPr>
          <p:txBody>
            <a:bodyPr wrap="square" rtlCol="0" anchor="ctr" anchorCtr="0">
              <a:noAutofit/>
            </a:bodyPr>
            <a:p>
              <a:pPr lvl="0" algn="ctr">
                <a:buClrTx/>
                <a:buSzTx/>
                <a:buFontTx/>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电商</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文本框 41"/>
            <p:cNvSpPr txBox="1"/>
            <p:nvPr/>
          </p:nvSpPr>
          <p:spPr>
            <a:xfrm>
              <a:off x="5381" y="2565"/>
              <a:ext cx="1148" cy="628"/>
            </a:xfrm>
            <a:prstGeom prst="rect">
              <a:avLst/>
            </a:prstGeom>
            <a:solidFill>
              <a:schemeClr val="accent6">
                <a:lumMod val="40000"/>
                <a:lumOff val="60000"/>
              </a:schemeClr>
            </a:solidFill>
            <a:ln>
              <a:noFill/>
            </a:ln>
          </p:spPr>
          <p:txBody>
            <a:bodyPr wrap="square" rtlCol="0" anchor="ctr" anchorCtr="0">
              <a:noAutofit/>
            </a:bodyPr>
            <a:p>
              <a:pPr lvl="0" algn="ctr">
                <a:buClrTx/>
                <a:buSzTx/>
                <a:buFontTx/>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应用</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文本框 42"/>
            <p:cNvSpPr txBox="1"/>
            <p:nvPr/>
          </p:nvSpPr>
          <p:spPr>
            <a:xfrm>
              <a:off x="6720" y="2565"/>
              <a:ext cx="1161" cy="628"/>
            </a:xfrm>
            <a:prstGeom prst="rect">
              <a:avLst/>
            </a:prstGeom>
            <a:solidFill>
              <a:schemeClr val="accent6">
                <a:lumMod val="40000"/>
                <a:lumOff val="60000"/>
              </a:schemeClr>
            </a:solidFill>
            <a:ln>
              <a:noFill/>
            </a:ln>
          </p:spPr>
          <p:txBody>
            <a:bodyPr wrap="square" rtlCol="0" anchor="ctr" anchorCtr="0">
              <a:noAutofit/>
            </a:bodyPr>
            <a:p>
              <a:pPr lvl="0" algn="ctr">
                <a:buClrTx/>
                <a:buSzTx/>
                <a:buFontTx/>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网站</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4" name="矩形: 圆角 10"/>
            <p:cNvSpPr/>
            <p:nvPr/>
          </p:nvSpPr>
          <p:spPr>
            <a:xfrm>
              <a:off x="666" y="5563"/>
              <a:ext cx="1814" cy="938"/>
            </a:xfrm>
            <a:prstGeom prst="roundRect">
              <a:avLst>
                <a:gd name="adj" fmla="val 7753"/>
              </a:avLst>
            </a:prstGeom>
            <a:gradFill flip="none" rotWithShape="1">
              <a:gsLst>
                <a:gs pos="0">
                  <a:schemeClr val="tx2">
                    <a:lumMod val="60000"/>
                    <a:lumOff val="40000"/>
                  </a:schemeClr>
                </a:gs>
                <a:gs pos="90000">
                  <a:schemeClr val="tx2">
                    <a:lumMod val="20000"/>
                    <a:lumOff val="80000"/>
                  </a:schemeClr>
                </a:gs>
              </a:gsLst>
              <a:lin ang="0" scaled="1"/>
              <a:tileRect/>
            </a:gradFill>
            <a:ln w="25400">
              <a:gradFill flip="none" rotWithShape="1">
                <a:gsLst>
                  <a:gs pos="2000">
                    <a:srgbClr val="173D91"/>
                  </a:gs>
                  <a:gs pos="50000">
                    <a:srgbClr val="1578EF">
                      <a:alpha val="36000"/>
                    </a:srgbClr>
                  </a:gs>
                  <a:gs pos="100000">
                    <a:srgbClr val="5BC2FC"/>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技术平台</a:t>
              </a:r>
              <a:endPar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 name="矩形: 圆角 11"/>
            <p:cNvSpPr/>
            <p:nvPr/>
          </p:nvSpPr>
          <p:spPr>
            <a:xfrm>
              <a:off x="3365" y="6081"/>
              <a:ext cx="1427"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动态选路</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47" name="矩形: 圆角 13"/>
            <p:cNvSpPr/>
            <p:nvPr/>
          </p:nvSpPr>
          <p:spPr>
            <a:xfrm>
              <a:off x="5038" y="5563"/>
              <a:ext cx="1427"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边缘缓存</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49" name="矩形: 圆角 14"/>
            <p:cNvSpPr/>
            <p:nvPr/>
          </p:nvSpPr>
          <p:spPr>
            <a:xfrm>
              <a:off x="6720" y="6080"/>
              <a:ext cx="1427"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数据分析</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50" name="矩形: 圆角 15"/>
            <p:cNvSpPr/>
            <p:nvPr/>
          </p:nvSpPr>
          <p:spPr>
            <a:xfrm>
              <a:off x="3365" y="5560"/>
              <a:ext cx="1427"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智能调度</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51" name="矩形: 圆角 16"/>
            <p:cNvSpPr/>
            <p:nvPr/>
          </p:nvSpPr>
          <p:spPr>
            <a:xfrm>
              <a:off x="5038" y="6083"/>
              <a:ext cx="1427"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日志服务</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52" name="矩形: 圆角 17"/>
            <p:cNvSpPr/>
            <p:nvPr/>
          </p:nvSpPr>
          <p:spPr>
            <a:xfrm>
              <a:off x="6720" y="5560"/>
              <a:ext cx="1427"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负载均衡</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53" name="矩形: 圆角 18"/>
            <p:cNvSpPr/>
            <p:nvPr/>
          </p:nvSpPr>
          <p:spPr>
            <a:xfrm>
              <a:off x="3365" y="4519"/>
              <a:ext cx="3477" cy="553"/>
            </a:xfrm>
            <a:prstGeom prst="roundRect">
              <a:avLst/>
            </a:prstGeom>
            <a:gradFill flip="none" rotWithShape="1">
              <a:gsLst>
                <a:gs pos="0">
                  <a:srgbClr val="173D91">
                    <a:lumMod val="96000"/>
                    <a:lumOff val="4000"/>
                    <a:alpha val="85000"/>
                  </a:srgbClr>
                </a:gs>
                <a:gs pos="90000">
                  <a:srgbClr val="1578EF">
                    <a:alpha val="10000"/>
                  </a:srgbClr>
                </a:gs>
              </a:gsLst>
              <a:lin ang="0" scaled="1"/>
              <a:tileRect/>
            </a:gradFill>
            <a:ln w="25400">
              <a:gradFill flip="none" rotWithShape="1">
                <a:gsLst>
                  <a:gs pos="2000">
                    <a:srgbClr val="173D91"/>
                  </a:gs>
                  <a:gs pos="50000">
                    <a:srgbClr val="1578EF">
                      <a:alpha val="36000"/>
                    </a:srgbClr>
                  </a:gs>
                  <a:gs pos="100000">
                    <a:srgbClr val="5BC2FC"/>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r>
                <a:rPr lang="zh-CN" altLang="en-US" sz="1200" dirty="0">
                  <a:solidFill>
                    <a:schemeClr val="tx1"/>
                  </a:solidFill>
                  <a:latin typeface="微软雅黑" panose="020B0503020204020204" pitchFamily="34" charset="-122"/>
                  <a:ea typeface="微软雅黑" panose="020B0503020204020204" pitchFamily="34" charset="-122"/>
                </a:rPr>
                <a:t>视频</a:t>
              </a:r>
              <a:r>
                <a:rPr lang="zh-CN" altLang="en-US" sz="1200" dirty="0">
                  <a:solidFill>
                    <a:schemeClr val="tx1"/>
                  </a:solidFill>
                  <a:latin typeface="微软雅黑" panose="020B0503020204020204" pitchFamily="34" charset="-122"/>
                  <a:ea typeface="微软雅黑" panose="020B0503020204020204" pitchFamily="34" charset="-122"/>
                </a:rPr>
                <a:t>编解码</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54" name="矩形: 圆角 19"/>
            <p:cNvSpPr/>
            <p:nvPr/>
          </p:nvSpPr>
          <p:spPr>
            <a:xfrm>
              <a:off x="8008" y="3741"/>
              <a:ext cx="3475" cy="553"/>
            </a:xfrm>
            <a:prstGeom prst="roundRect">
              <a:avLst/>
            </a:prstGeom>
            <a:gradFill flip="none" rotWithShape="1">
              <a:gsLst>
                <a:gs pos="0">
                  <a:srgbClr val="173D91">
                    <a:lumMod val="96000"/>
                    <a:lumOff val="4000"/>
                    <a:alpha val="85000"/>
                  </a:srgbClr>
                </a:gs>
                <a:gs pos="90000">
                  <a:srgbClr val="1578EF">
                    <a:alpha val="10000"/>
                  </a:srgbClr>
                </a:gs>
              </a:gsLst>
              <a:lin ang="0" scaled="1"/>
              <a:tileRect/>
            </a:gradFill>
            <a:ln w="25400">
              <a:gradFill flip="none" rotWithShape="1">
                <a:gsLst>
                  <a:gs pos="2000">
                    <a:srgbClr val="173D91"/>
                  </a:gs>
                  <a:gs pos="50000">
                    <a:srgbClr val="1578EF">
                      <a:alpha val="36000"/>
                    </a:srgbClr>
                  </a:gs>
                  <a:gs pos="100000">
                    <a:srgbClr val="5BC2FC"/>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r>
                <a:rPr lang="zh-CN" altLang="en-US" sz="1200" dirty="0">
                  <a:solidFill>
                    <a:schemeClr val="tx1"/>
                  </a:solidFill>
                  <a:latin typeface="微软雅黑" panose="020B0503020204020204" pitchFamily="34" charset="-122"/>
                  <a:ea typeface="微软雅黑" panose="020B0503020204020204" pitchFamily="34" charset="-122"/>
                </a:rPr>
                <a:t>点播</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直播加速</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55" name="矩形: 圆角 19"/>
            <p:cNvSpPr/>
            <p:nvPr/>
          </p:nvSpPr>
          <p:spPr>
            <a:xfrm>
              <a:off x="3364" y="3741"/>
              <a:ext cx="3478" cy="553"/>
            </a:xfrm>
            <a:prstGeom prst="roundRect">
              <a:avLst/>
            </a:prstGeom>
            <a:gradFill flip="none" rotWithShape="1">
              <a:gsLst>
                <a:gs pos="0">
                  <a:srgbClr val="173D91">
                    <a:lumMod val="96000"/>
                    <a:lumOff val="4000"/>
                    <a:alpha val="85000"/>
                  </a:srgbClr>
                </a:gs>
                <a:gs pos="90000">
                  <a:srgbClr val="1578EF">
                    <a:alpha val="10000"/>
                  </a:srgbClr>
                </a:gs>
              </a:gsLst>
              <a:lin ang="0" scaled="1"/>
              <a:tileRect/>
            </a:gradFill>
            <a:ln w="25400">
              <a:gradFill flip="none" rotWithShape="1">
                <a:gsLst>
                  <a:gs pos="2000">
                    <a:srgbClr val="173D91"/>
                  </a:gs>
                  <a:gs pos="50000">
                    <a:srgbClr val="1578EF">
                      <a:alpha val="36000"/>
                    </a:srgbClr>
                  </a:gs>
                  <a:gs pos="100000">
                    <a:srgbClr val="5BC2FC"/>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r>
                <a:rPr lang="zh-CN" altLang="en-US" sz="1200" dirty="0">
                  <a:solidFill>
                    <a:schemeClr val="tx1"/>
                  </a:solidFill>
                  <a:latin typeface="微软雅黑" panose="020B0503020204020204" pitchFamily="34" charset="-122"/>
                  <a:ea typeface="微软雅黑" panose="020B0503020204020204" pitchFamily="34" charset="-122"/>
                </a:rPr>
                <a:t>全站加速</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56" name="矩形: 圆角 19"/>
            <p:cNvSpPr/>
            <p:nvPr/>
          </p:nvSpPr>
          <p:spPr>
            <a:xfrm>
              <a:off x="12648" y="4519"/>
              <a:ext cx="3476" cy="553"/>
            </a:xfrm>
            <a:prstGeom prst="roundRect">
              <a:avLst/>
            </a:prstGeom>
            <a:gradFill flip="none" rotWithShape="1">
              <a:gsLst>
                <a:gs pos="0">
                  <a:srgbClr val="173D91">
                    <a:lumMod val="96000"/>
                    <a:lumOff val="4000"/>
                    <a:alpha val="85000"/>
                  </a:srgbClr>
                </a:gs>
                <a:gs pos="90000">
                  <a:srgbClr val="1578EF">
                    <a:alpha val="10000"/>
                  </a:srgbClr>
                </a:gs>
              </a:gsLst>
              <a:lin ang="0" scaled="1"/>
              <a:tileRect/>
            </a:gradFill>
            <a:ln w="25400">
              <a:gradFill flip="none" rotWithShape="1">
                <a:gsLst>
                  <a:gs pos="2000">
                    <a:srgbClr val="173D91"/>
                  </a:gs>
                  <a:gs pos="50000">
                    <a:srgbClr val="1578EF">
                      <a:alpha val="36000"/>
                    </a:srgbClr>
                  </a:gs>
                  <a:gs pos="100000">
                    <a:srgbClr val="5BC2FC"/>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r>
                <a:rPr lang="en-US" altLang="zh-CN" sz="1200" dirty="0">
                  <a:solidFill>
                    <a:schemeClr val="tx1"/>
                  </a:solidFill>
                  <a:latin typeface="微软雅黑" panose="020B0503020204020204" pitchFamily="34" charset="-122"/>
                  <a:ea typeface="微软雅黑" panose="020B0503020204020204" pitchFamily="34" charset="-122"/>
                </a:rPr>
                <a:t>AI</a:t>
              </a:r>
              <a:r>
                <a:rPr lang="zh-CN" altLang="en-US" sz="1200" dirty="0">
                  <a:solidFill>
                    <a:schemeClr val="tx1"/>
                  </a:solidFill>
                  <a:latin typeface="微软雅黑" panose="020B0503020204020204" pitchFamily="34" charset="-122"/>
                  <a:ea typeface="微软雅黑" panose="020B0503020204020204" pitchFamily="34" charset="-122"/>
                </a:rPr>
                <a:t>训练</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推理</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57" name="矩形: 圆角 19"/>
            <p:cNvSpPr/>
            <p:nvPr/>
          </p:nvSpPr>
          <p:spPr>
            <a:xfrm>
              <a:off x="8006" y="4519"/>
              <a:ext cx="3478" cy="553"/>
            </a:xfrm>
            <a:prstGeom prst="roundRect">
              <a:avLst/>
            </a:prstGeom>
            <a:gradFill flip="none" rotWithShape="1">
              <a:gsLst>
                <a:gs pos="0">
                  <a:srgbClr val="173D91">
                    <a:lumMod val="96000"/>
                    <a:lumOff val="4000"/>
                    <a:alpha val="85000"/>
                  </a:srgbClr>
                </a:gs>
                <a:gs pos="90000">
                  <a:srgbClr val="1578EF">
                    <a:alpha val="10000"/>
                  </a:srgbClr>
                </a:gs>
              </a:gsLst>
              <a:lin ang="0" scaled="1"/>
              <a:tileRect/>
            </a:gradFill>
            <a:ln w="25400">
              <a:gradFill flip="none" rotWithShape="1">
                <a:gsLst>
                  <a:gs pos="2000">
                    <a:srgbClr val="173D91"/>
                  </a:gs>
                  <a:gs pos="50000">
                    <a:srgbClr val="1578EF">
                      <a:alpha val="36000"/>
                    </a:srgbClr>
                  </a:gs>
                  <a:gs pos="100000">
                    <a:srgbClr val="5BC2FC"/>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r>
                <a:rPr lang="zh-CN" altLang="en-US" sz="1200" dirty="0">
                  <a:solidFill>
                    <a:schemeClr val="tx1"/>
                  </a:solidFill>
                  <a:latin typeface="微软雅黑" panose="020B0503020204020204" pitchFamily="34" charset="-122"/>
                  <a:ea typeface="微软雅黑" panose="020B0503020204020204" pitchFamily="34" charset="-122"/>
                </a:rPr>
                <a:t>云端</a:t>
              </a:r>
              <a:r>
                <a:rPr lang="zh-CN" altLang="en-US" sz="1200" dirty="0">
                  <a:solidFill>
                    <a:schemeClr val="tx1"/>
                  </a:solidFill>
                  <a:latin typeface="微软雅黑" panose="020B0503020204020204" pitchFamily="34" charset="-122"/>
                  <a:ea typeface="微软雅黑" panose="020B0503020204020204" pitchFamily="34" charset="-122"/>
                </a:rPr>
                <a:t>渲染</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58" name="矩形: 圆角 19"/>
            <p:cNvSpPr/>
            <p:nvPr/>
          </p:nvSpPr>
          <p:spPr>
            <a:xfrm>
              <a:off x="12649" y="3741"/>
              <a:ext cx="3476" cy="553"/>
            </a:xfrm>
            <a:prstGeom prst="roundRect">
              <a:avLst/>
            </a:prstGeom>
            <a:gradFill flip="none" rotWithShape="1">
              <a:gsLst>
                <a:gs pos="0">
                  <a:srgbClr val="173D91">
                    <a:lumMod val="96000"/>
                    <a:lumOff val="4000"/>
                    <a:alpha val="85000"/>
                  </a:srgbClr>
                </a:gs>
                <a:gs pos="90000">
                  <a:srgbClr val="1578EF">
                    <a:alpha val="10000"/>
                  </a:srgbClr>
                </a:gs>
              </a:gsLst>
              <a:lin ang="0" scaled="1"/>
              <a:tileRect/>
            </a:gradFill>
            <a:ln w="25400">
              <a:gradFill flip="none" rotWithShape="1">
                <a:gsLst>
                  <a:gs pos="2000">
                    <a:srgbClr val="173D91"/>
                  </a:gs>
                  <a:gs pos="50000">
                    <a:srgbClr val="1578EF">
                      <a:alpha val="36000"/>
                    </a:srgbClr>
                  </a:gs>
                  <a:gs pos="100000">
                    <a:srgbClr val="5BC2FC"/>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7" tIns="45719" rIns="91437" bIns="45719" numCol="1" spcCol="0" rtlCol="0" fromWordArt="0" anchor="ctr" anchorCtr="0" forceAA="0" compatLnSpc="1">
              <a:noAutofit/>
            </a:bodyPr>
            <a:p>
              <a:pPr algn="ctr"/>
              <a:r>
                <a:rPr lang="zh-CN" altLang="en-US" sz="1200" dirty="0">
                  <a:solidFill>
                    <a:schemeClr val="tx1"/>
                  </a:solidFill>
                  <a:latin typeface="微软雅黑" panose="020B0503020204020204" pitchFamily="34" charset="-122"/>
                  <a:ea typeface="微软雅黑" panose="020B0503020204020204" pitchFamily="34" charset="-122"/>
                </a:rPr>
                <a:t>安全加速</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8072" y="2565"/>
              <a:ext cx="1100" cy="628"/>
            </a:xfrm>
            <a:prstGeom prst="rect">
              <a:avLst/>
            </a:prstGeom>
            <a:solidFill>
              <a:schemeClr val="accent6">
                <a:lumMod val="40000"/>
                <a:lumOff val="60000"/>
              </a:schemeClr>
            </a:solidFill>
            <a:ln>
              <a:noFill/>
            </a:ln>
          </p:spPr>
          <p:txBody>
            <a:bodyPr wrap="square" rtlCol="0" anchor="ctr" anchorCtr="0">
              <a:noAutofit/>
            </a:bodyPr>
            <a:p>
              <a:pPr lvl="0" algn="ctr">
                <a:buClrTx/>
                <a:buSzTx/>
                <a:buFontTx/>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直播</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0" name="文本框 59"/>
            <p:cNvSpPr txBox="1"/>
            <p:nvPr/>
          </p:nvSpPr>
          <p:spPr>
            <a:xfrm>
              <a:off x="9363" y="2565"/>
              <a:ext cx="1268" cy="628"/>
            </a:xfrm>
            <a:prstGeom prst="rect">
              <a:avLst/>
            </a:prstGeom>
            <a:solidFill>
              <a:schemeClr val="accent6">
                <a:lumMod val="40000"/>
                <a:lumOff val="60000"/>
              </a:schemeClr>
            </a:solidFill>
            <a:ln>
              <a:noFill/>
            </a:ln>
          </p:spPr>
          <p:txBody>
            <a:bodyPr wrap="square" rtlCol="0" anchor="ctr" anchorCtr="0">
              <a:noAutofit/>
            </a:bodyPr>
            <a:p>
              <a:pPr lvl="0" algn="ctr">
                <a:buClrTx/>
                <a:buSzTx/>
                <a:buFontTx/>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游戏</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1" name="文本框 60"/>
            <p:cNvSpPr txBox="1"/>
            <p:nvPr/>
          </p:nvSpPr>
          <p:spPr>
            <a:xfrm>
              <a:off x="10822" y="2565"/>
              <a:ext cx="1826" cy="628"/>
            </a:xfrm>
            <a:prstGeom prst="rect">
              <a:avLst/>
            </a:prstGeom>
            <a:solidFill>
              <a:schemeClr val="accent6">
                <a:lumMod val="40000"/>
                <a:lumOff val="60000"/>
              </a:schemeClr>
            </a:solidFill>
            <a:ln>
              <a:noFill/>
            </a:ln>
          </p:spPr>
          <p:txBody>
            <a:bodyPr wrap="square" rtlCol="0" anchor="ctr" anchorCtr="0">
              <a:noAutofit/>
            </a:bodyPr>
            <a:p>
              <a:pPr lvl="0" algn="ctr">
                <a:buClrTx/>
                <a:buSzTx/>
                <a:buFontTx/>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智慧城市</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2" name="文本框 61"/>
            <p:cNvSpPr txBox="1"/>
            <p:nvPr/>
          </p:nvSpPr>
          <p:spPr>
            <a:xfrm>
              <a:off x="12839" y="2565"/>
              <a:ext cx="2222" cy="628"/>
            </a:xfrm>
            <a:prstGeom prst="rect">
              <a:avLst/>
            </a:prstGeom>
            <a:solidFill>
              <a:schemeClr val="accent6">
                <a:lumMod val="40000"/>
                <a:lumOff val="60000"/>
              </a:schemeClr>
            </a:solidFill>
            <a:ln>
              <a:noFill/>
            </a:ln>
          </p:spPr>
          <p:txBody>
            <a:bodyPr wrap="square" rtlCol="0" anchor="ctr" anchorCtr="0">
              <a:noAutofit/>
            </a:bodyPr>
            <a:p>
              <a:pPr lvl="0" algn="ctr">
                <a:buClrTx/>
                <a:buSzTx/>
                <a:buFontTx/>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工业互联网</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3" name="文本框 62"/>
            <p:cNvSpPr txBox="1"/>
            <p:nvPr/>
          </p:nvSpPr>
          <p:spPr>
            <a:xfrm>
              <a:off x="15252" y="2565"/>
              <a:ext cx="1187" cy="628"/>
            </a:xfrm>
            <a:prstGeom prst="rect">
              <a:avLst/>
            </a:prstGeom>
            <a:solidFill>
              <a:schemeClr val="accent6">
                <a:lumMod val="40000"/>
                <a:lumOff val="60000"/>
              </a:schemeClr>
            </a:solidFill>
            <a:ln>
              <a:noFill/>
            </a:ln>
          </p:spPr>
          <p:txBody>
            <a:bodyPr wrap="square" rtlCol="0" anchor="ctr" anchorCtr="0">
              <a:noAutofit/>
            </a:bodyPr>
            <a:p>
              <a:pPr lvl="0" algn="ctr">
                <a:buClrTx/>
                <a:buSzTx/>
                <a:buFontTx/>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教育</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4" name="矩形: 圆角 14"/>
            <p:cNvSpPr/>
            <p:nvPr/>
          </p:nvSpPr>
          <p:spPr>
            <a:xfrm>
              <a:off x="8409" y="5529"/>
              <a:ext cx="1910"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高效私有协议</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65" name="矩形: 圆角 14"/>
            <p:cNvSpPr/>
            <p:nvPr/>
          </p:nvSpPr>
          <p:spPr>
            <a:xfrm>
              <a:off x="8409" y="6083"/>
              <a:ext cx="1910"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灵活易集成</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66" name="矩形: 圆角 13"/>
            <p:cNvSpPr/>
            <p:nvPr/>
          </p:nvSpPr>
          <p:spPr>
            <a:xfrm>
              <a:off x="10777" y="5519"/>
              <a:ext cx="1562"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en-US" altLang="zh-CN" sz="1200" b="1" kern="0" dirty="0">
                  <a:solidFill>
                    <a:schemeClr val="tx1"/>
                  </a:solidFill>
                  <a:latin typeface="微软雅黑" panose="020B0503020204020204" pitchFamily="34" charset="-122"/>
                  <a:ea typeface="微软雅黑" panose="020B0503020204020204" pitchFamily="34" charset="-122"/>
                </a:rPr>
                <a:t>DDos</a:t>
              </a:r>
              <a:r>
                <a:rPr lang="zh-CN" altLang="en-US" sz="1200" b="1" kern="0" dirty="0">
                  <a:solidFill>
                    <a:schemeClr val="tx1"/>
                  </a:solidFill>
                  <a:latin typeface="微软雅黑" panose="020B0503020204020204" pitchFamily="34" charset="-122"/>
                  <a:ea typeface="微软雅黑" panose="020B0503020204020204" pitchFamily="34" charset="-122"/>
                </a:rPr>
                <a:t>清洗</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67" name="矩形: 圆角 13"/>
            <p:cNvSpPr/>
            <p:nvPr/>
          </p:nvSpPr>
          <p:spPr>
            <a:xfrm>
              <a:off x="10777" y="6083"/>
              <a:ext cx="1562"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sz="1200" b="1" kern="0" dirty="0">
                  <a:solidFill>
                    <a:schemeClr val="tx1"/>
                  </a:solidFill>
                  <a:latin typeface="微软雅黑" panose="020B0503020204020204" pitchFamily="34" charset="-122"/>
                  <a:ea typeface="微软雅黑" panose="020B0503020204020204" pitchFamily="34" charset="-122"/>
                </a:rPr>
                <a:t>攻击监控</a:t>
              </a:r>
              <a:endParaRPr lang="zh-CN" sz="1200" b="1" kern="0" dirty="0">
                <a:solidFill>
                  <a:schemeClr val="tx1"/>
                </a:solidFill>
                <a:latin typeface="微软雅黑" panose="020B0503020204020204" pitchFamily="34" charset="-122"/>
                <a:ea typeface="微软雅黑" panose="020B0503020204020204" pitchFamily="34" charset="-122"/>
              </a:endParaRPr>
            </a:p>
          </p:txBody>
        </p:sp>
        <p:sp>
          <p:nvSpPr>
            <p:cNvPr id="68" name="矩形: 圆角 17"/>
            <p:cNvSpPr/>
            <p:nvPr/>
          </p:nvSpPr>
          <p:spPr>
            <a:xfrm>
              <a:off x="12558" y="5519"/>
              <a:ext cx="1713"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en-US" altLang="zh-CN" sz="1200" b="1" kern="0" dirty="0">
                  <a:solidFill>
                    <a:schemeClr val="tx1"/>
                  </a:solidFill>
                  <a:latin typeface="微软雅黑" panose="020B0503020204020204" pitchFamily="34" charset="-122"/>
                  <a:ea typeface="微软雅黑" panose="020B0503020204020204" pitchFamily="34" charset="-122"/>
                </a:rPr>
                <a:t>CC</a:t>
              </a:r>
              <a:r>
                <a:rPr lang="zh-CN" altLang="en-US" sz="1200" b="1" kern="0" dirty="0">
                  <a:solidFill>
                    <a:schemeClr val="tx1"/>
                  </a:solidFill>
                  <a:latin typeface="微软雅黑" panose="020B0503020204020204" pitchFamily="34" charset="-122"/>
                  <a:ea typeface="微软雅黑" panose="020B0503020204020204" pitchFamily="34" charset="-122"/>
                </a:rPr>
                <a:t>智能识别</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69" name="矩形: 圆角 17"/>
            <p:cNvSpPr/>
            <p:nvPr/>
          </p:nvSpPr>
          <p:spPr>
            <a:xfrm>
              <a:off x="12558" y="6083"/>
              <a:ext cx="1713"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en-US" altLang="zh-CN" sz="1200" b="1" kern="0" dirty="0">
                  <a:solidFill>
                    <a:schemeClr val="tx1"/>
                  </a:solidFill>
                  <a:latin typeface="微软雅黑" panose="020B0503020204020204" pitchFamily="34" charset="-122"/>
                  <a:ea typeface="微软雅黑" panose="020B0503020204020204" pitchFamily="34" charset="-122"/>
                </a:rPr>
                <a:t>WAF</a:t>
              </a:r>
              <a:r>
                <a:rPr lang="zh-CN" altLang="en-US" sz="1200" b="1" kern="0" dirty="0">
                  <a:solidFill>
                    <a:schemeClr val="tx1"/>
                  </a:solidFill>
                  <a:latin typeface="微软雅黑" panose="020B0503020204020204" pitchFamily="34" charset="-122"/>
                  <a:ea typeface="微软雅黑" panose="020B0503020204020204" pitchFamily="34" charset="-122"/>
                </a:rPr>
                <a:t>防护</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71" name="矩形: 圆角 17"/>
            <p:cNvSpPr/>
            <p:nvPr/>
          </p:nvSpPr>
          <p:spPr>
            <a:xfrm>
              <a:off x="14554" y="5519"/>
              <a:ext cx="1713"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盗链防护</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sp>
          <p:nvSpPr>
            <p:cNvPr id="72" name="矩形: 圆角 17"/>
            <p:cNvSpPr/>
            <p:nvPr/>
          </p:nvSpPr>
          <p:spPr>
            <a:xfrm>
              <a:off x="14554" y="6083"/>
              <a:ext cx="1713" cy="418"/>
            </a:xfrm>
            <a:prstGeom prst="roundRect">
              <a:avLst/>
            </a:prstGeom>
            <a:gradFill>
              <a:gsLst>
                <a:gs pos="0">
                  <a:schemeClr val="accent1">
                    <a:lumMod val="20000"/>
                    <a:lumOff val="80000"/>
                    <a:alpha val="40000"/>
                  </a:schemeClr>
                </a:gs>
                <a:gs pos="100000">
                  <a:srgbClr val="244072">
                    <a:alpha val="0"/>
                  </a:srgbClr>
                </a:gs>
              </a:gsLst>
              <a:lin ang="10800000" scaled="1"/>
            </a:gradFill>
            <a:ln w="6350" cap="rnd" cmpd="sng" algn="ctr">
              <a:solidFill>
                <a:srgbClr val="79C8F7"/>
              </a:solidFill>
              <a:prstDash val="solid"/>
              <a:round/>
            </a:ln>
            <a:effectLst/>
          </p:spPr>
          <p:txBody>
            <a:bodyPr rtlCol="0" anchor="ctr"/>
            <a:p>
              <a:pPr algn="ctr"/>
              <a:r>
                <a:rPr lang="zh-CN" altLang="en-US" sz="1200" b="1" kern="0" dirty="0">
                  <a:solidFill>
                    <a:schemeClr val="tx1"/>
                  </a:solidFill>
                  <a:latin typeface="微软雅黑" panose="020B0503020204020204" pitchFamily="34" charset="-122"/>
                  <a:ea typeface="微软雅黑" panose="020B0503020204020204" pitchFamily="34" charset="-122"/>
                </a:rPr>
                <a:t>流量监控</a:t>
              </a:r>
              <a:endParaRPr lang="zh-CN" altLang="en-US" sz="1200" b="1" kern="0" dirty="0">
                <a:solidFill>
                  <a:schemeClr val="tx1"/>
                </a:solidFill>
                <a:latin typeface="微软雅黑" panose="020B0503020204020204" pitchFamily="34" charset="-122"/>
                <a:ea typeface="微软雅黑" panose="020B0503020204020204" pitchFamily="34" charset="-122"/>
              </a:endParaRPr>
            </a:p>
          </p:txBody>
        </p:sp>
      </p:grpSp>
      <p:sp>
        <p:nvSpPr>
          <p:cNvPr id="73" name="矩形 72"/>
          <p:cNvSpPr/>
          <p:nvPr/>
        </p:nvSpPr>
        <p:spPr>
          <a:xfrm>
            <a:off x="207645" y="839470"/>
            <a:ext cx="11658600" cy="1736090"/>
          </a:xfrm>
          <a:prstGeom prst="rect">
            <a:avLst/>
          </a:prstGeom>
        </p:spPr>
        <p:txBody>
          <a:bodyPr wrap="square" lIns="91440" rIns="91440" rtlCol="0" anchor="t" anchorCtr="0">
            <a:noAutofit/>
          </a:bodyPr>
          <a:p>
            <a:pPr marL="285750" lvl="0" indent="-285750" algn="l" fontAlgn="auto">
              <a:lnSpc>
                <a:spcPct val="150000"/>
              </a:lnSpc>
              <a:buClr>
                <a:srgbClr val="C00000"/>
              </a:buClr>
              <a:buSzTx/>
              <a:buFont typeface="Wingdings" panose="05000000000000000000" charset="0"/>
              <a:buChar char="p"/>
            </a:pP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云宙时代结合联通大网优势，下一步将充分利用</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行业专网和</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MEC</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等网络和资源以及</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ea"/>
              </a:rPr>
              <a:t>5G QoS</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ea"/>
              </a:rPr>
              <a:t>5G</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位置、</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ea"/>
              </a:rPr>
              <a:t>MEC</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分流</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切片、</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Anycast、LDNS 动态刷新、网络边缘安全防护等网络能力，力争用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2-3</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年的时间，</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全力打造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有别于云商及</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厂商，集合运营商网络资源优势、基于云</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原生架构的具备</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边缘内容分发、边缘视频处理、</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边缘渲染、边缘训推一体的全栈云网加速产品。</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7"/>
          <p:cNvSpPr/>
          <p:nvPr>
            <p:custDataLst>
              <p:tags r:id="rId1"/>
            </p:custDataLst>
          </p:nvPr>
        </p:nvSpPr>
        <p:spPr>
          <a:xfrm>
            <a:off x="487680" y="1534160"/>
            <a:ext cx="11335385" cy="2313305"/>
          </a:xfrm>
          <a:prstGeom prst="rect">
            <a:avLst/>
          </a:prstGeom>
          <a:solidFill>
            <a:schemeClr val="bg1">
              <a:lumMod val="95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171450" indent="-171450">
              <a:lnSpc>
                <a:spcPct val="150000"/>
              </a:lnSpc>
              <a:buClr>
                <a:srgbClr val="C00000"/>
              </a:buClr>
              <a:buFont typeface="Arial" panose="020B0604020202020204" pitchFamily="34" charset="0"/>
              <a:buChar char="•"/>
            </a:pPr>
            <a:endParaRPr lang="zh-CN" altLang="en-US" sz="1200" dirty="0">
              <a:solidFill>
                <a:schemeClr val="tx1"/>
              </a:solidFill>
              <a:latin typeface="微软雅黑" panose="020B0503020204020204" pitchFamily="34" charset="-122"/>
              <a:ea typeface="微软雅黑" panose="020B0503020204020204" pitchFamily="34" charset="-122"/>
              <a:sym typeface="+mn-lt"/>
            </a:endParaRPr>
          </a:p>
        </p:txBody>
      </p:sp>
      <p:sp>
        <p:nvSpPr>
          <p:cNvPr id="2" name="标题 1"/>
          <p:cNvSpPr>
            <a:spLocks noGrp="1"/>
          </p:cNvSpPr>
          <p:nvPr>
            <p:ph type="title"/>
          </p:nvPr>
        </p:nvSpPr>
        <p:spPr/>
        <p:txBody>
          <a:bodyPr>
            <a:noAutofit/>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2.2 CDN</a:t>
            </a:r>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网络节点建设规划</a:t>
            </a:r>
            <a:endPar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385445" y="804545"/>
            <a:ext cx="11186160" cy="1178560"/>
          </a:xfrm>
          <a:prstGeom prst="rect">
            <a:avLst/>
          </a:prstGeom>
          <a:noFill/>
        </p:spPr>
        <p:txBody>
          <a:bodyPr wrap="square" rtlCol="0" anchor="t">
            <a:noAutofit/>
          </a:bodyPr>
          <a:lstStyle/>
          <a:p>
            <a:pPr marL="285750" lvl="0" indent="-285750" algn="l">
              <a:lnSpc>
                <a:spcPct val="200000"/>
              </a:lnSpc>
              <a:buClr>
                <a:srgbClr val="C00000"/>
              </a:buClr>
              <a:buSzTx/>
              <a:buFont typeface="Wingdings" panose="05000000000000000000" charset="0"/>
              <a:buChar char="p"/>
            </a:pPr>
            <a:r>
              <a:rPr lang="zh-CN" altLang="en-US" b="1" dirty="0">
                <a:latin typeface="微软雅黑" panose="020B0503020204020204" pitchFamily="34" charset="-122"/>
                <a:ea typeface="微软雅黑" panose="020B0503020204020204" pitchFamily="34" charset="-122"/>
                <a:sym typeface="+mn-ea"/>
              </a:rPr>
              <a:t>中国联通</a:t>
            </a:r>
            <a:r>
              <a:rPr lang="en-US" altLang="zh-CN" b="1" dirty="0">
                <a:latin typeface="微软雅黑" panose="020B0503020204020204" pitchFamily="34" charset="-122"/>
                <a:ea typeface="微软雅黑" panose="020B0503020204020204" pitchFamily="34" charset="-122"/>
                <a:sym typeface="+mn-ea"/>
              </a:rPr>
              <a:t>CDN</a:t>
            </a:r>
            <a:r>
              <a:rPr lang="zh-CN" altLang="en-US" b="1" dirty="0">
                <a:latin typeface="微软雅黑" panose="020B0503020204020204" pitchFamily="34" charset="-122"/>
                <a:ea typeface="微软雅黑" panose="020B0503020204020204" pitchFamily="34" charset="-122"/>
                <a:sym typeface="+mn-ea"/>
              </a:rPr>
              <a:t>网络</a:t>
            </a:r>
            <a:endParaRPr lang="zh-CN" altLang="en-US" b="1" dirty="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79705" y="1541780"/>
            <a:ext cx="11391900" cy="2312670"/>
          </a:xfrm>
          <a:prstGeom prst="rect">
            <a:avLst/>
          </a:prstGeom>
          <a:noFill/>
        </p:spPr>
        <p:txBody>
          <a:bodyPr wrap="square" rtlCol="0" anchor="t">
            <a:noAutofit/>
          </a:bodyPr>
          <a:lstStyle/>
          <a:p>
            <a:pPr marL="800100" lvl="1" indent="-342900">
              <a:lnSpc>
                <a:spcPct val="180000"/>
              </a:lnSpc>
              <a:spcBef>
                <a:spcPts val="0"/>
              </a:spcBef>
              <a:spcAft>
                <a:spcPts val="0"/>
              </a:spcAft>
              <a:buClr>
                <a:srgbClr val="C00000"/>
              </a:buClr>
              <a:buFont typeface="+mj-ea"/>
              <a:buAutoNum type="circleNumDbPlain"/>
            </a:pPr>
            <a:r>
              <a:rPr lang="zh-CN" altLang="en-US" b="1" dirty="0">
                <a:latin typeface="微软雅黑" panose="020B0503020204020204" pitchFamily="34" charset="-122"/>
                <a:ea typeface="微软雅黑" panose="020B0503020204020204" pitchFamily="34" charset="-122"/>
                <a:sym typeface="+mn-ea"/>
              </a:rPr>
              <a:t>为提升</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联网通信</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业务的用户感知，促进</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算网数智</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业务的发展</a:t>
            </a:r>
            <a:r>
              <a:rPr lang="zh-CN" altLang="en-US" b="1" dirty="0" smtClean="0">
                <a:latin typeface="微软雅黑" panose="020B0503020204020204" pitchFamily="34" charset="-122"/>
                <a:ea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sym typeface="+mn-ea"/>
              </a:rPr>
              <a:t>由</a:t>
            </a:r>
            <a:r>
              <a:rPr lang="zh-CN" altLang="en-US" dirty="0">
                <a:latin typeface="微软雅黑" panose="020B0503020204020204" pitchFamily="34" charset="-122"/>
                <a:ea typeface="微软雅黑" panose="020B0503020204020204" pitchFamily="34" charset="-122"/>
                <a:sym typeface="+mn-ea"/>
              </a:rPr>
              <a:t>集团公司统筹CDN网络规划、</a:t>
            </a:r>
            <a:r>
              <a:rPr lang="en-US" altLang="zh-CN" dirty="0">
                <a:latin typeface="微软雅黑" panose="020B0503020204020204" pitchFamily="34" charset="-122"/>
                <a:ea typeface="微软雅黑" panose="020B0503020204020204" pitchFamily="34" charset="-122"/>
                <a:sym typeface="+mn-ea"/>
              </a:rPr>
              <a:t>CDN</a:t>
            </a:r>
            <a:r>
              <a:rPr lang="zh-CN" altLang="en-US" dirty="0">
                <a:latin typeface="微软雅黑" panose="020B0503020204020204" pitchFamily="34" charset="-122"/>
                <a:ea typeface="微软雅黑" panose="020B0503020204020204" pitchFamily="34" charset="-122"/>
                <a:sym typeface="+mn-ea"/>
              </a:rPr>
              <a:t>节点投资和建设、节点基础设施的运维，发挥省分优势，逐步形成有市场竞争力的网络</a:t>
            </a:r>
            <a:r>
              <a:rPr lang="zh-CN" altLang="en-US" dirty="0" smtClean="0">
                <a:latin typeface="微软雅黑" panose="020B0503020204020204" pitchFamily="34" charset="-122"/>
                <a:ea typeface="微软雅黑" panose="020B0503020204020204" pitchFamily="34" charset="-122"/>
                <a:sym typeface="+mn-ea"/>
              </a:rPr>
              <a:t>规模。预计在</a:t>
            </a:r>
            <a:r>
              <a:rPr lang="zh-CN" altLang="en-US" b="1" dirty="0">
                <a:solidFill>
                  <a:prstClr val="black"/>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2026年建设成</a:t>
            </a:r>
            <a:r>
              <a:rPr lang="en-US" altLang="zh-CN" b="1" dirty="0">
                <a:solidFill>
                  <a:prstClr val="black"/>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300</a:t>
            </a:r>
            <a:r>
              <a:rPr lang="zh-CN" altLang="en-US" b="1" dirty="0">
                <a:solidFill>
                  <a:prstClr val="black"/>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个节点，网络能力40T，覆盖150+城市。</a:t>
            </a:r>
            <a:endParaRPr lang="zh-CN" altLang="en-US" dirty="0">
              <a:latin typeface="微软雅黑" panose="020B0503020204020204" pitchFamily="34" charset="-122"/>
              <a:ea typeface="微软雅黑" panose="020B0503020204020204" pitchFamily="34" charset="-122"/>
              <a:sym typeface="+mn-ea"/>
            </a:endParaRPr>
          </a:p>
          <a:p>
            <a:pPr marL="800100" lvl="1" indent="-342900" algn="l" fontAlgn="auto">
              <a:lnSpc>
                <a:spcPct val="180000"/>
              </a:lnSpc>
              <a:spcBef>
                <a:spcPts val="0"/>
              </a:spcBef>
              <a:spcAft>
                <a:spcPts val="0"/>
              </a:spcAft>
              <a:buClr>
                <a:srgbClr val="C00000"/>
              </a:buClr>
              <a:buSzTx/>
              <a:buFont typeface="+mj-ea"/>
              <a:buAutoNum type="circleNumDbPlain"/>
            </a:pPr>
            <a:r>
              <a:rPr lang="zh-CN" altLang="en-US" dirty="0">
                <a:latin typeface="微软雅黑" panose="020B0503020204020204" pitchFamily="34" charset="-122"/>
                <a:ea typeface="微软雅黑" panose="020B0503020204020204" pitchFamily="34" charset="-122"/>
                <a:sym typeface="+mn-ea"/>
              </a:rPr>
              <a:t>根据市场和客户需要，由云宙时代负责异网节点的投资、建设和运维，协同国际公司推动国际节点建设。</a:t>
            </a:r>
            <a:endParaRPr lang="zh-CN" altLang="en-US" dirty="0">
              <a:latin typeface="微软雅黑" panose="020B0503020204020204" pitchFamily="34" charset="-122"/>
              <a:ea typeface="微软雅黑" panose="020B0503020204020204" pitchFamily="34" charset="-122"/>
              <a:sym typeface="+mn-ea"/>
            </a:endParaRPr>
          </a:p>
        </p:txBody>
      </p:sp>
      <p:sp>
        <p:nvSpPr>
          <p:cNvPr id="186" name="文本框 185"/>
          <p:cNvSpPr txBox="1"/>
          <p:nvPr/>
        </p:nvSpPr>
        <p:spPr>
          <a:xfrm>
            <a:off x="1228090" y="4584065"/>
            <a:ext cx="2175510" cy="1158240"/>
          </a:xfrm>
          <a:solidFill>
            <a:srgbClr val="F2F2F2"/>
          </a:solidFill>
          <a:ln>
            <a:noFill/>
          </a:ln>
        </p:spPr>
        <p:txBody>
          <a:bodyPr vert="horz" wrap="square" anchor="ctr"/>
          <a:lstStyle/>
          <a:p>
            <a:pPr marL="0" lvl="1" indent="0" algn="l" defTabSz="914400">
              <a:lnSpc>
                <a:spcPct val="150000"/>
              </a:lnSpc>
              <a:spcBef>
                <a:spcPct val="0"/>
              </a:spcBef>
              <a:spcAft>
                <a:spcPct val="15000"/>
              </a:spcAft>
              <a:buNone/>
            </a:pPr>
            <a:r>
              <a:rPr lang="zh-CN" altLang="zh-CN" sz="1200" b="1" i="0" strike="noStrike" spc="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建设目标：</a:t>
            </a:r>
            <a:endParaRPr lang="zh-CN" altLang="zh-CN" sz="1200" b="1" i="0" strike="noStrike" spc="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l" defTabSz="914400">
              <a:lnSpc>
                <a:spcPct val="150000"/>
              </a:lnSpc>
              <a:spcBef>
                <a:spcPct val="0"/>
              </a:spcBef>
              <a:spcAft>
                <a:spcPct val="15000"/>
              </a:spcAft>
              <a:buNone/>
            </a:pP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网络能力：</a:t>
            </a:r>
            <a:r>
              <a:rPr lang="en-US" altLang="zh-CN" sz="1200" b="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10T</a:t>
            </a:r>
            <a:endParaRPr lang="zh-CN"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l" defTabSz="914400">
              <a:lnSpc>
                <a:spcPct val="150000"/>
              </a:lnSpc>
              <a:spcBef>
                <a:spcPct val="0"/>
              </a:spcBef>
              <a:spcAft>
                <a:spcPct val="15000"/>
              </a:spcAft>
              <a:buNone/>
            </a:pP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业务</a:t>
            </a:r>
            <a:r>
              <a:rPr lang="zh-CN" alt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能力</a:t>
            </a: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4T</a:t>
            </a:r>
            <a:r>
              <a:rPr lang="zh-CN" altLang="en-US"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59+3</a:t>
            </a:r>
            <a:r>
              <a:rPr lang="zh-CN" altLang="en-US"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个节点</a:t>
            </a:r>
            <a:endParaRPr lang="en-US" altLang="en-US"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l" defTabSz="914400">
              <a:lnSpc>
                <a:spcPct val="150000"/>
              </a:lnSpc>
              <a:spcBef>
                <a:spcPct val="0"/>
              </a:spcBef>
              <a:spcAft>
                <a:spcPct val="15000"/>
              </a:spcAft>
              <a:buNone/>
            </a:pPr>
            <a:endParaRPr lang="en-US" altLang="en-US" sz="1200" i="0" u="sng"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27" name="直线连接符 91"/>
          <p:cNvCxnSpPr/>
          <p:nvPr/>
        </p:nvCxnSpPr>
        <p:spPr>
          <a:xfrm>
            <a:off x="1703597" y="4062949"/>
            <a:ext cx="0" cy="231775"/>
          </a:xfrm>
          <a:prstGeom prst="line">
            <a:avLst/>
          </a:prstGeom>
          <a:ln w="15875">
            <a:solidFill>
              <a:schemeClr val="bg1"/>
            </a:solidFill>
            <a:prstDash val="solid"/>
          </a:ln>
        </p:spPr>
      </p:cxnSp>
      <p:sp>
        <p:nvSpPr>
          <p:cNvPr id="228" name="形状 VxfJLsfkDb"/>
          <p:cNvSpPr/>
          <p:nvPr/>
        </p:nvSpPr>
        <p:spPr>
          <a:xfrm>
            <a:off x="685800" y="5506720"/>
            <a:ext cx="10885170" cy="928370"/>
          </a:xfrm>
          <a:prstGeom prst="notchedRightArrow">
            <a:avLst/>
          </a:prstGeom>
          <a:solidFill>
            <a:srgbClr val="F0DADA"/>
          </a:solidFill>
          <a:ln>
            <a:noFill/>
          </a:ln>
          <a:effectLst/>
        </p:spPr>
        <p:txBody>
          <a:bodyPr/>
          <a:lstStyle/>
          <a:p>
            <a:endParaRPr lang="zh-CN" altLang="zh-CN">
              <a:latin typeface="微软雅黑" panose="020B0503020204020204" pitchFamily="34" charset="-122"/>
              <a:ea typeface="微软雅黑" panose="020B0503020204020204" pitchFamily="34" charset="-122"/>
            </a:endParaRPr>
          </a:p>
        </p:txBody>
      </p:sp>
      <p:sp>
        <p:nvSpPr>
          <p:cNvPr id="237" name="文本框 236"/>
          <p:cNvSpPr txBox="1"/>
          <p:nvPr/>
        </p:nvSpPr>
        <p:spPr>
          <a:xfrm>
            <a:off x="4180205" y="4471035"/>
            <a:ext cx="2248535" cy="1158240"/>
          </a:xfrm>
          <a:solidFill>
            <a:srgbClr val="F2F2F2"/>
          </a:solidFill>
          <a:ln>
            <a:noFill/>
          </a:ln>
        </p:spPr>
        <p:txBody>
          <a:bodyPr vert="horz" wrap="square" anchor="ctr"/>
          <a:lstStyle/>
          <a:p>
            <a:pPr marL="0" lvl="1" indent="0" algn="l" defTabSz="914400">
              <a:lnSpc>
                <a:spcPct val="150000"/>
              </a:lnSpc>
              <a:spcBef>
                <a:spcPct val="0"/>
              </a:spcBef>
              <a:spcAft>
                <a:spcPct val="15000"/>
              </a:spcAft>
              <a:buNone/>
            </a:pPr>
            <a:r>
              <a:rPr lang="zh-CN" altLang="zh-CN" sz="1200" b="1" i="0" strike="noStrike" spc="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建设目标：</a:t>
            </a:r>
            <a:endParaRPr lang="zh-CN" altLang="zh-CN" sz="1200" b="1" i="0" strike="noStrike" spc="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l" defTabSz="914400">
              <a:lnSpc>
                <a:spcPct val="150000"/>
              </a:lnSpc>
              <a:spcBef>
                <a:spcPct val="0"/>
              </a:spcBef>
              <a:spcAft>
                <a:spcPct val="15000"/>
              </a:spcAft>
              <a:buNone/>
            </a:pP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网络</a:t>
            </a:r>
            <a:r>
              <a:rPr lang="zh-CN" alt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能力</a:t>
            </a:r>
            <a:r>
              <a:rPr lang="zh-CN" altLang="zh-CN" sz="1200" b="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r>
              <a:rPr lang="en-US" altLang="en-US" sz="1200" b="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a:t>
            </a:r>
            <a:endParaRPr lang="en-US" altLang="en-US" sz="1200" b="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l" defTabSz="914400">
              <a:lnSpc>
                <a:spcPct val="150000"/>
              </a:lnSpc>
              <a:spcBef>
                <a:spcPct val="0"/>
              </a:spcBef>
              <a:spcAft>
                <a:spcPct val="15000"/>
              </a:spcAft>
            </a:pP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业务</a:t>
            </a:r>
            <a:r>
              <a:rPr lang="zh-CN" alt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能力</a:t>
            </a: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en-US"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10T</a:t>
            </a:r>
            <a:r>
              <a:rPr lang="zh-CN" altLang="en-US"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100</a:t>
            </a:r>
            <a:r>
              <a:rPr lang="en-US" altLang="zh-CN"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个节点</a:t>
            </a:r>
            <a:endParaRPr lang="zh-CN" altLang="zh-CN"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8" name="文本框 237"/>
          <p:cNvSpPr txBox="1"/>
          <p:nvPr/>
        </p:nvSpPr>
        <p:spPr>
          <a:xfrm>
            <a:off x="7063105" y="4451350"/>
            <a:ext cx="2388870" cy="1158240"/>
          </a:xfrm>
          <a:solidFill>
            <a:srgbClr val="F2F2F2"/>
          </a:solidFill>
          <a:ln>
            <a:noFill/>
          </a:ln>
        </p:spPr>
        <p:txBody>
          <a:bodyPr vert="horz" wrap="square" anchor="ctr"/>
          <a:lstStyle/>
          <a:p>
            <a:pPr marL="0" lvl="1" indent="0" algn="l" defTabSz="914400">
              <a:lnSpc>
                <a:spcPct val="150000"/>
              </a:lnSpc>
              <a:spcBef>
                <a:spcPct val="0"/>
              </a:spcBef>
              <a:spcAft>
                <a:spcPct val="15000"/>
              </a:spcAft>
              <a:buNone/>
            </a:pPr>
            <a:r>
              <a:rPr lang="zh-CN" altLang="zh-CN" sz="1200" b="1" i="0" strike="noStrike" spc="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建设目标：</a:t>
            </a:r>
            <a:endParaRPr lang="zh-CN" altLang="zh-CN" sz="1200" b="1" i="0" strike="noStrike" spc="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l" defTabSz="914400">
              <a:lnSpc>
                <a:spcPct val="150000"/>
              </a:lnSpc>
              <a:spcBef>
                <a:spcPct val="0"/>
              </a:spcBef>
              <a:spcAft>
                <a:spcPct val="15000"/>
              </a:spcAft>
              <a:buNone/>
            </a:pP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网络</a:t>
            </a:r>
            <a:r>
              <a:rPr lang="zh-CN" alt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能力</a:t>
            </a: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40</a:t>
            </a:r>
            <a:r>
              <a:rPr lang="en-US" altLang="en-US" sz="1200" b="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T</a:t>
            </a:r>
            <a:endParaRPr lang="en-US" altLang="en-US" sz="1200" b="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gn="l" defTabSz="914400">
              <a:lnSpc>
                <a:spcPct val="150000"/>
              </a:lnSpc>
              <a:spcBef>
                <a:spcPct val="0"/>
              </a:spcBef>
              <a:spcAft>
                <a:spcPct val="15000"/>
              </a:spcAft>
            </a:pP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业务</a:t>
            </a:r>
            <a:r>
              <a:rPr lang="zh-CN" altLang="zh-CN"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能力</a:t>
            </a:r>
            <a:r>
              <a:rPr lang="zh-CN" altLang="zh-CN" sz="1200" b="1"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en-US"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20T </a:t>
            </a:r>
            <a:r>
              <a:rPr lang="zh-CN" altLang="en-US"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300+</a:t>
            </a:r>
            <a:r>
              <a:rPr lang="zh-CN" altLang="zh-CN"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个节点</a:t>
            </a:r>
            <a:endParaRPr lang="zh-CN" altLang="en-US" sz="1200" i="0" strike="noStrike" spc="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4" name="文本框 110"/>
          <p:cNvSpPr txBox="1"/>
          <p:nvPr/>
        </p:nvSpPr>
        <p:spPr>
          <a:xfrm>
            <a:off x="10272590" y="5823224"/>
            <a:ext cx="711719" cy="249748"/>
          </a:xfrm>
          <a:prstGeom prst="rect">
            <a:avLst/>
          </a:prstGeom>
          <a:noFill/>
          <a:ln w="0"/>
        </p:spPr>
        <p:txBody>
          <a:bodyPr wrap="none"/>
          <a:lstStyle>
            <a:lvl1pPr marL="0" lvl="0"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1pPr>
            <a:lvl2pPr marL="609600" lvl="1"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2pPr>
            <a:lvl3pPr marL="1219200" lvl="2"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3pPr>
            <a:lvl4pPr marL="1828800" lvl="3"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4pPr>
            <a:lvl5pPr marL="2438400" lvl="4"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5pPr>
            <a:lvl6pPr marL="3048000" lvl="5"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6pPr>
            <a:lvl7pPr marL="3657600" lvl="6"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7pPr>
            <a:lvl8pPr marL="4267200" lvl="7"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8pPr>
            <a:lvl9pPr marL="4876800" lvl="8"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9pPr>
          </a:lstStyle>
          <a:p>
            <a:pPr lvl="0" algn="ctr">
              <a:lnSpc>
                <a:spcPct val="93000"/>
              </a:lnSpc>
              <a:spcBef>
                <a:spcPts val="0"/>
              </a:spcBef>
              <a:buClr>
                <a:srgbClr val="000000"/>
              </a:buClr>
              <a:buSzPct val="100000"/>
            </a:pPr>
            <a:r>
              <a:rPr lang="en-US" altLang="en-US" sz="1400" b="1">
                <a:latin typeface="微软雅黑" panose="020B0503020204020204" pitchFamily="34" charset="-122"/>
                <a:ea typeface="微软雅黑" panose="020B0503020204020204" pitchFamily="34" charset="-122"/>
              </a:rPr>
              <a:t>2027</a:t>
            </a:r>
            <a:endParaRPr lang="en-US" altLang="en-US" sz="1400" b="1">
              <a:latin typeface="微软雅黑" panose="020B0503020204020204" pitchFamily="34" charset="-122"/>
              <a:ea typeface="微软雅黑" panose="020B0503020204020204" pitchFamily="34" charset="-122"/>
            </a:endParaRPr>
          </a:p>
        </p:txBody>
      </p:sp>
      <p:sp>
        <p:nvSpPr>
          <p:cNvPr id="246" name="形状 FRquBhjAma"/>
          <p:cNvSpPr/>
          <p:nvPr/>
        </p:nvSpPr>
        <p:spPr>
          <a:xfrm>
            <a:off x="3242364" y="5810395"/>
            <a:ext cx="264482" cy="264482"/>
          </a:xfrm>
          <a:prstGeom prst="ellipse">
            <a:avLst/>
          </a:prstGeom>
          <a:solidFill>
            <a:srgbClr val="C00000"/>
          </a:solidFill>
          <a:ln w="25400" cap="flat" cmpd="sng">
            <a:solidFill>
              <a:srgbClr val="FFFFFF"/>
            </a:solidFill>
            <a:prstDash val="solid"/>
          </a:ln>
          <a:effectLst/>
        </p:spPr>
        <p:txBody>
          <a:bodyPr/>
          <a:lstStyle/>
          <a:p>
            <a:endParaRPr lang="zh-CN" altLang="zh-CN">
              <a:latin typeface="微软雅黑" panose="020B0503020204020204" pitchFamily="34" charset="-122"/>
              <a:ea typeface="微软雅黑" panose="020B0503020204020204" pitchFamily="34" charset="-122"/>
            </a:endParaRPr>
          </a:p>
        </p:txBody>
      </p:sp>
      <p:sp>
        <p:nvSpPr>
          <p:cNvPr id="247" name="形状 AMsQcFwFUe"/>
          <p:cNvSpPr/>
          <p:nvPr/>
        </p:nvSpPr>
        <p:spPr>
          <a:xfrm>
            <a:off x="6278844" y="5807220"/>
            <a:ext cx="264482" cy="264482"/>
          </a:xfrm>
          <a:prstGeom prst="ellipse">
            <a:avLst/>
          </a:prstGeom>
          <a:solidFill>
            <a:srgbClr val="C00000"/>
          </a:solidFill>
          <a:ln w="25400" cap="flat" cmpd="sng">
            <a:solidFill>
              <a:srgbClr val="FFFFFF"/>
            </a:solidFill>
            <a:prstDash val="solid"/>
          </a:ln>
          <a:effectLst/>
        </p:spPr>
        <p:txBody>
          <a:bodyPr/>
          <a:lstStyle/>
          <a:p>
            <a:endParaRPr lang="zh-CN" altLang="zh-CN">
              <a:latin typeface="微软雅黑" panose="020B0503020204020204" pitchFamily="34" charset="-122"/>
              <a:ea typeface="微软雅黑" panose="020B0503020204020204" pitchFamily="34" charset="-122"/>
            </a:endParaRPr>
          </a:p>
        </p:txBody>
      </p:sp>
      <p:sp>
        <p:nvSpPr>
          <p:cNvPr id="248" name="形状 KBEgzxlplq"/>
          <p:cNvSpPr/>
          <p:nvPr/>
        </p:nvSpPr>
        <p:spPr>
          <a:xfrm>
            <a:off x="9285478" y="5807220"/>
            <a:ext cx="264482" cy="264482"/>
          </a:xfrm>
          <a:prstGeom prst="ellipse">
            <a:avLst/>
          </a:prstGeom>
          <a:solidFill>
            <a:srgbClr val="C00000"/>
          </a:solidFill>
          <a:ln w="25400" cap="flat" cmpd="sng">
            <a:solidFill>
              <a:srgbClr val="FFFFFF"/>
            </a:solidFill>
            <a:prstDash val="solid"/>
          </a:ln>
          <a:effectLst/>
        </p:spPr>
        <p:txBody>
          <a:bodyPr/>
          <a:lstStyle/>
          <a:p>
            <a:endParaRPr lang="zh-CN" altLang="zh-CN">
              <a:latin typeface="微软雅黑" panose="020B0503020204020204" pitchFamily="34" charset="-122"/>
              <a:ea typeface="微软雅黑" panose="020B0503020204020204" pitchFamily="34" charset="-122"/>
            </a:endParaRPr>
          </a:p>
        </p:txBody>
      </p:sp>
      <p:sp>
        <p:nvSpPr>
          <p:cNvPr id="250" name="文本框 110"/>
          <p:cNvSpPr txBox="1"/>
          <p:nvPr/>
        </p:nvSpPr>
        <p:spPr>
          <a:xfrm>
            <a:off x="1853691" y="5818015"/>
            <a:ext cx="711719" cy="249748"/>
          </a:xfrm>
          <a:prstGeom prst="rect">
            <a:avLst/>
          </a:prstGeom>
          <a:noFill/>
          <a:ln w="0"/>
        </p:spPr>
        <p:txBody>
          <a:bodyPr wrap="none"/>
          <a:lstStyle>
            <a:lvl1pPr marL="0" lvl="0"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1pPr>
            <a:lvl2pPr marL="609600" lvl="1"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2pPr>
            <a:lvl3pPr marL="1219200" lvl="2"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3pPr>
            <a:lvl4pPr marL="1828800" lvl="3"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4pPr>
            <a:lvl5pPr marL="2438400" lvl="4"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5pPr>
            <a:lvl6pPr marL="3048000" lvl="5"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6pPr>
            <a:lvl7pPr marL="3657600" lvl="6"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7pPr>
            <a:lvl8pPr marL="4267200" lvl="7"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8pPr>
            <a:lvl9pPr marL="4876800" lvl="8"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9pPr>
          </a:lstStyle>
          <a:p>
            <a:pPr lvl="0" algn="ctr">
              <a:lnSpc>
                <a:spcPct val="93000"/>
              </a:lnSpc>
              <a:spcBef>
                <a:spcPts val="0"/>
              </a:spcBef>
              <a:buClr>
                <a:srgbClr val="000000"/>
              </a:buClr>
              <a:buSzPct val="100000"/>
            </a:pPr>
            <a:r>
              <a:rPr lang="en-US" altLang="en-US" sz="1400" b="1">
                <a:latin typeface="微软雅黑" panose="020B0503020204020204" pitchFamily="34" charset="-122"/>
                <a:ea typeface="微软雅黑" panose="020B0503020204020204" pitchFamily="34" charset="-122"/>
              </a:rPr>
              <a:t>2024</a:t>
            </a:r>
            <a:endParaRPr lang="en-US" altLang="en-US" sz="1400" b="1">
              <a:latin typeface="微软雅黑" panose="020B0503020204020204" pitchFamily="34" charset="-122"/>
              <a:ea typeface="微软雅黑" panose="020B0503020204020204" pitchFamily="34" charset="-122"/>
            </a:endParaRPr>
          </a:p>
        </p:txBody>
      </p:sp>
      <p:sp>
        <p:nvSpPr>
          <p:cNvPr id="252" name="文本框 110"/>
          <p:cNvSpPr txBox="1"/>
          <p:nvPr/>
        </p:nvSpPr>
        <p:spPr>
          <a:xfrm>
            <a:off x="4388861" y="5833002"/>
            <a:ext cx="1826482" cy="249748"/>
          </a:xfrm>
          <a:prstGeom prst="rect">
            <a:avLst/>
          </a:prstGeom>
          <a:noFill/>
          <a:ln w="0"/>
        </p:spPr>
        <p:txBody>
          <a:bodyPr wrap="none"/>
          <a:lstStyle>
            <a:lvl1pPr marL="0" lvl="0"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1pPr>
            <a:lvl2pPr marL="609600" lvl="1"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2pPr>
            <a:lvl3pPr marL="1219200" lvl="2"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3pPr>
            <a:lvl4pPr marL="1828800" lvl="3"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4pPr>
            <a:lvl5pPr marL="2438400" lvl="4"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5pPr>
            <a:lvl6pPr marL="3048000" lvl="5"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6pPr>
            <a:lvl7pPr marL="3657600" lvl="6"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7pPr>
            <a:lvl8pPr marL="4267200" lvl="7"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8pPr>
            <a:lvl9pPr marL="4876800" lvl="8"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9pPr>
          </a:lstStyle>
          <a:p>
            <a:pPr lvl="0" algn="ctr">
              <a:lnSpc>
                <a:spcPct val="93000"/>
              </a:lnSpc>
              <a:spcBef>
                <a:spcPts val="0"/>
              </a:spcBef>
              <a:buClr>
                <a:srgbClr val="000000"/>
              </a:buClr>
              <a:buSzPct val="100000"/>
            </a:pPr>
            <a:r>
              <a:rPr lang="en-US" altLang="en-US" sz="1400" b="1">
                <a:latin typeface="微软雅黑" panose="020B0503020204020204" pitchFamily="34" charset="-122"/>
                <a:ea typeface="微软雅黑" panose="020B0503020204020204" pitchFamily="34" charset="-122"/>
              </a:rPr>
              <a:t>2025</a:t>
            </a:r>
            <a:endParaRPr lang="en-US" altLang="en-US" sz="1400" b="1">
              <a:latin typeface="微软雅黑" panose="020B0503020204020204" pitchFamily="34" charset="-122"/>
              <a:ea typeface="微软雅黑" panose="020B0503020204020204" pitchFamily="34" charset="-122"/>
            </a:endParaRPr>
          </a:p>
        </p:txBody>
      </p:sp>
      <p:sp>
        <p:nvSpPr>
          <p:cNvPr id="253" name="文本框 110"/>
          <p:cNvSpPr txBox="1"/>
          <p:nvPr/>
        </p:nvSpPr>
        <p:spPr>
          <a:xfrm>
            <a:off x="7416764" y="5832749"/>
            <a:ext cx="1811564" cy="249748"/>
          </a:xfrm>
          <a:prstGeom prst="rect">
            <a:avLst/>
          </a:prstGeom>
          <a:noFill/>
          <a:ln w="0"/>
        </p:spPr>
        <p:txBody>
          <a:bodyPr wrap="none"/>
          <a:lstStyle>
            <a:lvl1pPr marL="0" lvl="0"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1pPr>
            <a:lvl2pPr marL="609600" lvl="1"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2pPr>
            <a:lvl3pPr marL="1219200" lvl="2"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3pPr>
            <a:lvl4pPr marL="1828800" lvl="3"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4pPr>
            <a:lvl5pPr marL="2438400" lvl="4"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5pPr>
            <a:lvl6pPr marL="3048000" lvl="5"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6pPr>
            <a:lvl7pPr marL="3657600" lvl="6"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7pPr>
            <a:lvl8pPr marL="4267200" lvl="7"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8pPr>
            <a:lvl9pPr marL="4876800" lvl="8" indent="0" algn="l" defTabSz="1219200">
              <a:lnSpc>
                <a:spcPct val="100000"/>
              </a:lnSpc>
              <a:spcBef>
                <a:spcPct val="0"/>
              </a:spcBef>
              <a:spcAft>
                <a:spcPct val="0"/>
              </a:spcAft>
              <a:buNone/>
              <a:defRPr sz="1800" kern="1200">
                <a:solidFill>
                  <a:schemeClr val="tx1"/>
                </a:solidFill>
                <a:latin typeface="Arial" panose="020B0604020202020204"/>
                <a:ea typeface="宋体" panose="02010600030101010101" pitchFamily="2" charset="-122"/>
              </a:defRPr>
            </a:lvl9pPr>
          </a:lstStyle>
          <a:p>
            <a:pPr lvl="0" algn="ctr">
              <a:lnSpc>
                <a:spcPct val="93000"/>
              </a:lnSpc>
              <a:spcBef>
                <a:spcPts val="0"/>
              </a:spcBef>
              <a:buClr>
                <a:srgbClr val="000000"/>
              </a:buClr>
              <a:buSzPct val="100000"/>
            </a:pPr>
            <a:r>
              <a:rPr lang="en-US" altLang="en-US" sz="1400" b="1">
                <a:latin typeface="微软雅黑" panose="020B0503020204020204" pitchFamily="34" charset="-122"/>
                <a:ea typeface="微软雅黑" panose="020B0503020204020204" pitchFamily="34" charset="-122"/>
              </a:rPr>
              <a:t>2026</a:t>
            </a:r>
            <a:endParaRPr lang="en-US" altLang="en-US" sz="1400" b="1">
              <a:latin typeface="微软雅黑" panose="020B0503020204020204" pitchFamily="34" charset="-122"/>
              <a:ea typeface="微软雅黑" panose="020B0503020204020204" pitchFamily="34" charset="-122"/>
            </a:endParaRPr>
          </a:p>
        </p:txBody>
      </p:sp>
      <p:cxnSp>
        <p:nvCxnSpPr>
          <p:cNvPr id="255" name="直线连接符 27"/>
          <p:cNvCxnSpPr/>
          <p:nvPr/>
        </p:nvCxnSpPr>
        <p:spPr>
          <a:xfrm flipH="1" flipV="1">
            <a:off x="3375080" y="4329746"/>
            <a:ext cx="10160" cy="1869440"/>
          </a:xfrm>
          <a:prstGeom prst="line">
            <a:avLst/>
          </a:prstGeom>
          <a:ln w="9525">
            <a:solidFill>
              <a:srgbClr val="5C5C5C"/>
            </a:solidFill>
            <a:prstDash val="solid"/>
            <a:headEnd type="oval"/>
            <a:tailEnd type="oval"/>
          </a:ln>
        </p:spPr>
      </p:cxnSp>
      <p:cxnSp>
        <p:nvCxnSpPr>
          <p:cNvPr id="256" name="直线连接符 27"/>
          <p:cNvCxnSpPr/>
          <p:nvPr/>
        </p:nvCxnSpPr>
        <p:spPr>
          <a:xfrm flipV="1">
            <a:off x="6421719" y="4206556"/>
            <a:ext cx="3175" cy="1984375"/>
          </a:xfrm>
          <a:prstGeom prst="line">
            <a:avLst/>
          </a:prstGeom>
          <a:ln w="9525">
            <a:solidFill>
              <a:srgbClr val="5C5C5C"/>
            </a:solidFill>
            <a:prstDash val="solid"/>
            <a:headEnd type="oval"/>
            <a:tailEnd type="oval"/>
          </a:ln>
        </p:spPr>
      </p:cxnSp>
      <p:cxnSp>
        <p:nvCxnSpPr>
          <p:cNvPr id="257" name="直线连接符 27"/>
          <p:cNvCxnSpPr/>
          <p:nvPr/>
        </p:nvCxnSpPr>
        <p:spPr>
          <a:xfrm flipV="1">
            <a:off x="9423433" y="4193306"/>
            <a:ext cx="10795" cy="2005330"/>
          </a:xfrm>
          <a:prstGeom prst="line">
            <a:avLst/>
          </a:prstGeom>
          <a:ln w="9525">
            <a:solidFill>
              <a:srgbClr val="5C5C5C"/>
            </a:solidFill>
            <a:prstDash val="solid"/>
            <a:headEnd type="oval"/>
            <a:tailEnd type="oval"/>
          </a:ln>
        </p:spPr>
      </p:cxnSp>
      <p:sp>
        <p:nvSpPr>
          <p:cNvPr id="259" name="横卷形 258"/>
          <p:cNvSpPr/>
          <p:nvPr/>
        </p:nvSpPr>
        <p:spPr>
          <a:xfrm>
            <a:off x="1181735" y="4088130"/>
            <a:ext cx="2248535" cy="304800"/>
          </a:xfrm>
          <a:prstGeom prst="horizontalScroll">
            <a:avLst/>
          </a:prstGeom>
          <a:solidFill>
            <a:srgbClr val="FFF2CC"/>
          </a:solidFill>
          <a:ln w="9525">
            <a:solidFill>
              <a:srgbClr val="5C5C5C"/>
            </a:solidFill>
            <a:prstDash val="solid"/>
            <a:miter/>
          </a:ln>
        </p:spPr>
        <p:txBody>
          <a:bodyPr anchor="ctr"/>
          <a:lstStyle/>
          <a:p>
            <a:pPr lvl="0" algn="ctr"/>
            <a:r>
              <a:rPr lang="en-US" altLang="en-US" sz="1100" b="1">
                <a:latin typeface="微软雅黑" panose="020B0503020204020204" pitchFamily="34" charset="-122"/>
                <a:ea typeface="微软雅黑" panose="020B0503020204020204" pitchFamily="34" charset="-122"/>
                <a:cs typeface="微软雅黑" panose="020B0503020204020204" pitchFamily="34" charset="-122"/>
              </a:rPr>
              <a:t>2024</a:t>
            </a:r>
            <a:r>
              <a:rPr lang="zh-CN" altLang="zh-CN" sz="1100" b="1">
                <a:latin typeface="微软雅黑" panose="020B0503020204020204" pitchFamily="34" charset="-122"/>
                <a:ea typeface="微软雅黑" panose="020B0503020204020204" pitchFamily="34" charset="-122"/>
                <a:cs typeface="微软雅黑" panose="020B0503020204020204" pitchFamily="34" charset="-122"/>
              </a:rPr>
              <a:t>年</a:t>
            </a:r>
            <a:r>
              <a:rPr lang="en-US" altLang="en-US" sz="1100" b="1">
                <a:latin typeface="微软雅黑" panose="020B0503020204020204" pitchFamily="34" charset="-122"/>
                <a:ea typeface="微软雅黑" panose="020B0503020204020204" pitchFamily="34" charset="-122"/>
                <a:cs typeface="微软雅黑" panose="020B0503020204020204" pitchFamily="34" charset="-122"/>
              </a:rPr>
              <a:t>10</a:t>
            </a:r>
            <a:r>
              <a:rPr lang="zh-CN" altLang="zh-CN" sz="1100" b="1">
                <a:latin typeface="微软雅黑" panose="020B0503020204020204" pitchFamily="34" charset="-122"/>
                <a:ea typeface="微软雅黑" panose="020B0503020204020204" pitchFamily="34" charset="-122"/>
                <a:cs typeface="微软雅黑" panose="020B0503020204020204" pitchFamily="34" charset="-122"/>
              </a:rPr>
              <a:t>月底</a:t>
            </a:r>
            <a:endParaRPr lang="zh-CN" altLang="zh-CN" sz="11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1" name="横卷形 260"/>
          <p:cNvSpPr/>
          <p:nvPr/>
        </p:nvSpPr>
        <p:spPr>
          <a:xfrm>
            <a:off x="4077335" y="4095750"/>
            <a:ext cx="2374265" cy="304800"/>
          </a:xfrm>
          <a:prstGeom prst="horizontalScroll">
            <a:avLst/>
          </a:prstGeom>
          <a:solidFill>
            <a:srgbClr val="FFF2CC"/>
          </a:solidFill>
          <a:ln w="9525">
            <a:solidFill>
              <a:srgbClr val="5C5C5C"/>
            </a:solidFill>
            <a:prstDash val="solid"/>
            <a:miter/>
          </a:ln>
        </p:spPr>
        <p:txBody>
          <a:bodyPr anchor="ctr"/>
          <a:lstStyle/>
          <a:p>
            <a:pPr lvl="0" algn="ctr"/>
            <a:r>
              <a:rPr lang="en-US" altLang="en-US" sz="1100" b="1">
                <a:latin typeface="微软雅黑" panose="020B0503020204020204" pitchFamily="34" charset="-122"/>
                <a:ea typeface="微软雅黑" panose="020B0503020204020204" pitchFamily="34" charset="-122"/>
                <a:cs typeface="微软雅黑" panose="020B0503020204020204" pitchFamily="34" charset="-122"/>
              </a:rPr>
              <a:t>2025</a:t>
            </a:r>
            <a:r>
              <a:rPr lang="zh-CN" altLang="zh-CN" sz="1100" b="1">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100" b="1">
                <a:latin typeface="微软雅黑" panose="020B0503020204020204" pitchFamily="34" charset="-122"/>
                <a:ea typeface="微软雅黑" panose="020B0503020204020204" pitchFamily="34" charset="-122"/>
                <a:cs typeface="微软雅黑" panose="020B0503020204020204" pitchFamily="34" charset="-122"/>
              </a:rPr>
              <a:t>6</a:t>
            </a:r>
            <a:r>
              <a:rPr lang="zh-CN" altLang="zh-CN" sz="1100" b="1">
                <a:latin typeface="微软雅黑" panose="020B0503020204020204" pitchFamily="34" charset="-122"/>
                <a:ea typeface="微软雅黑" panose="020B0503020204020204" pitchFamily="34" charset="-122"/>
                <a:cs typeface="微软雅黑" panose="020B0503020204020204" pitchFamily="34" charset="-122"/>
              </a:rPr>
              <a:t>月底</a:t>
            </a:r>
            <a:endParaRPr lang="zh-CN" altLang="zh-CN" sz="11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2" name="横卷形 261"/>
          <p:cNvSpPr/>
          <p:nvPr/>
        </p:nvSpPr>
        <p:spPr>
          <a:xfrm>
            <a:off x="7225030" y="4078605"/>
            <a:ext cx="2247265" cy="304800"/>
          </a:xfrm>
          <a:prstGeom prst="horizontalScroll">
            <a:avLst/>
          </a:prstGeom>
          <a:solidFill>
            <a:srgbClr val="FFF2CC"/>
          </a:solidFill>
          <a:ln w="9525">
            <a:solidFill>
              <a:srgbClr val="5C5C5C"/>
            </a:solidFill>
            <a:prstDash val="solid"/>
            <a:miter/>
          </a:ln>
        </p:spPr>
        <p:txBody>
          <a:bodyPr anchor="ctr"/>
          <a:lstStyle/>
          <a:p>
            <a:pPr lvl="0" algn="ctr"/>
            <a:r>
              <a:rPr lang="en-US" altLang="en-US" sz="1100" b="1">
                <a:latin typeface="微软雅黑" panose="020B0503020204020204" pitchFamily="34" charset="-122"/>
                <a:ea typeface="微软雅黑" panose="020B0503020204020204" pitchFamily="34" charset="-122"/>
                <a:cs typeface="微软雅黑" panose="020B0503020204020204" pitchFamily="34" charset="-122"/>
              </a:rPr>
              <a:t>2026</a:t>
            </a:r>
            <a:r>
              <a:rPr lang="zh-CN" altLang="zh-CN" sz="1100" b="1">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100" b="1">
                <a:latin typeface="微软雅黑" panose="020B0503020204020204" pitchFamily="34" charset="-122"/>
                <a:ea typeface="微软雅黑" panose="020B0503020204020204" pitchFamily="34" charset="-122"/>
                <a:cs typeface="微软雅黑" panose="020B0503020204020204" pitchFamily="34" charset="-122"/>
              </a:rPr>
              <a:t>6</a:t>
            </a:r>
            <a:r>
              <a:rPr lang="zh-CN" altLang="zh-CN" sz="1100" b="1">
                <a:latin typeface="微软雅黑" panose="020B0503020204020204" pitchFamily="34" charset="-122"/>
                <a:ea typeface="微软雅黑" panose="020B0503020204020204" pitchFamily="34" charset="-122"/>
                <a:cs typeface="微软雅黑" panose="020B0503020204020204" pitchFamily="34" charset="-122"/>
              </a:rPr>
              <a:t>月底</a:t>
            </a:r>
            <a:endParaRPr lang="zh-CN" altLang="zh-CN" sz="11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882650" y="1818640"/>
          <a:ext cx="9867900" cy="3001645"/>
        </p:xfrm>
        <a:graphic>
          <a:graphicData uri="http://schemas.openxmlformats.org/drawingml/2006/table">
            <a:tbl>
              <a:tblPr firstRow="1" bandRow="1">
                <a:tableStyleId>{5C22544A-7EE6-4342-B048-85BDC9FD1C3A}</a:tableStyleId>
              </a:tblPr>
              <a:tblGrid>
                <a:gridCol w="1644650"/>
                <a:gridCol w="1644650"/>
                <a:gridCol w="1644650"/>
                <a:gridCol w="1644650"/>
                <a:gridCol w="1644650"/>
                <a:gridCol w="1644650"/>
              </a:tblGrid>
              <a:tr h="1543685">
                <a:tc>
                  <a:txBody>
                    <a:bodyPr/>
                    <a:p>
                      <a:pPr indent="0" algn="ctr">
                        <a:buNone/>
                      </a:pPr>
                      <a:r>
                        <a:rPr lang="zh-CN" sz="2000" b="0">
                          <a:solidFill>
                            <a:srgbClr val="000000"/>
                          </a:solidFill>
                          <a:latin typeface="Arial" panose="020B0604020202020204" pitchFamily="34" charset="0"/>
                          <a:ea typeface="等线" panose="02010600030101010101" pitchFamily="2" charset="-122"/>
                        </a:rPr>
                        <a:t>省分</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latin typeface="Arial" panose="020B0604020202020204" pitchFamily="34" charset="0"/>
                          <a:ea typeface="等线" panose="02010600030101010101" pitchFamily="2" charset="-122"/>
                        </a:rPr>
                        <a:t>城市</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latin typeface="Arial" panose="020B0604020202020204" pitchFamily="34" charset="0"/>
                          <a:ea typeface="等线" panose="02010600030101010101" pitchFamily="2" charset="-122"/>
                        </a:rPr>
                        <a:t>节点名称</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latin typeface="Arial" panose="020B0604020202020204" pitchFamily="34" charset="0"/>
                          <a:ea typeface="等线" panose="02010600030101010101" pitchFamily="2" charset="-122"/>
                        </a:rPr>
                        <a:t>节点类型</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latin typeface="Arial" panose="020B0604020202020204" pitchFamily="34" charset="0"/>
                          <a:ea typeface="等线" panose="02010600030101010101" pitchFamily="2" charset="-122"/>
                        </a:rPr>
                        <a:t>CDN处理能力（Gbps）</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2000" b="0">
                          <a:solidFill>
                            <a:srgbClr val="000000"/>
                          </a:solidFill>
                          <a:latin typeface="Arial" panose="020B0604020202020204" pitchFamily="34" charset="0"/>
                          <a:ea typeface="等线" panose="02010600030101010101" pitchFamily="2" charset="-122"/>
                        </a:rPr>
                        <a:t>服务器数量</a:t>
                      </a:r>
                      <a:endParaRPr lang="zh-CN" sz="2000" b="0">
                        <a:solidFill>
                          <a:srgbClr val="000000"/>
                        </a:solidFill>
                        <a:latin typeface="Arial" panose="020B0604020202020204" pitchFamily="34" charset="0"/>
                        <a:ea typeface="等线" panose="02010600030101010101" pitchFamily="2" charset="-122"/>
                      </a:endParaRPr>
                    </a:p>
                    <a:p>
                      <a:pPr indent="0" algn="ctr">
                        <a:buNone/>
                      </a:pPr>
                      <a:r>
                        <a:rPr lang="zh-CN" sz="2000" b="0">
                          <a:solidFill>
                            <a:srgbClr val="000000"/>
                          </a:solidFill>
                          <a:latin typeface="Arial" panose="020B0604020202020204" pitchFamily="34" charset="0"/>
                          <a:ea typeface="等线" panose="02010600030101010101" pitchFamily="2" charset="-122"/>
                        </a:rPr>
                        <a:t>（台）</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4490">
                <a:tc>
                  <a:txBody>
                    <a:bodyPr/>
                    <a:p>
                      <a:pPr indent="0">
                        <a:buNone/>
                      </a:pPr>
                      <a:r>
                        <a:rPr lang="zh-CN" sz="2000" b="0">
                          <a:solidFill>
                            <a:srgbClr val="000000"/>
                          </a:solidFill>
                          <a:latin typeface="Arial" panose="020B0604020202020204" pitchFamily="34" charset="0"/>
                          <a:ea typeface="等线" panose="02010600030101010101" pitchFamily="2" charset="-122"/>
                        </a:rPr>
                        <a:t>河北</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2000" b="0">
                          <a:solidFill>
                            <a:srgbClr val="000000"/>
                          </a:solidFill>
                          <a:latin typeface="Arial" panose="020B0604020202020204" pitchFamily="34" charset="0"/>
                          <a:ea typeface="等线" panose="02010600030101010101" pitchFamily="2" charset="-122"/>
                        </a:rPr>
                        <a:t>石家庄市</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2000" b="0">
                          <a:solidFill>
                            <a:srgbClr val="000000"/>
                          </a:solidFill>
                          <a:latin typeface="Arial" panose="020B0604020202020204" pitchFamily="34" charset="0"/>
                          <a:ea typeface="等线" panose="02010600030101010101" pitchFamily="2" charset="-122"/>
                        </a:rPr>
                        <a:t>节点1</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OC</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200</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40</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5125">
                <a:tc>
                  <a:txBody>
                    <a:bodyPr/>
                    <a:p>
                      <a:pPr indent="0">
                        <a:buNone/>
                      </a:pPr>
                      <a:r>
                        <a:rPr lang="zh-CN" sz="2000" b="0">
                          <a:solidFill>
                            <a:srgbClr val="000000"/>
                          </a:solidFill>
                          <a:latin typeface="Arial" panose="020B0604020202020204" pitchFamily="34" charset="0"/>
                          <a:ea typeface="等线" panose="02010600030101010101" pitchFamily="2" charset="-122"/>
                        </a:rPr>
                        <a:t>河北</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2000" b="0">
                          <a:solidFill>
                            <a:srgbClr val="000000"/>
                          </a:solidFill>
                          <a:latin typeface="Arial" panose="020B0604020202020204" pitchFamily="34" charset="0"/>
                          <a:ea typeface="等线" panose="02010600030101010101" pitchFamily="2" charset="-122"/>
                        </a:rPr>
                        <a:t>保定市</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2000" b="0">
                          <a:solidFill>
                            <a:srgbClr val="000000"/>
                          </a:solidFill>
                          <a:latin typeface="Arial" panose="020B0604020202020204" pitchFamily="34" charset="0"/>
                          <a:ea typeface="等线" panose="02010600030101010101" pitchFamily="2" charset="-122"/>
                        </a:rPr>
                        <a:t>节点1</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OC</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200</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40</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3855">
                <a:tc>
                  <a:txBody>
                    <a:bodyPr/>
                    <a:p>
                      <a:pPr indent="0">
                        <a:buNone/>
                      </a:pPr>
                      <a:r>
                        <a:rPr lang="zh-CN" sz="2000" b="0">
                          <a:solidFill>
                            <a:srgbClr val="000000"/>
                          </a:solidFill>
                          <a:latin typeface="Arial" panose="020B0604020202020204" pitchFamily="34" charset="0"/>
                          <a:ea typeface="等线" panose="02010600030101010101" pitchFamily="2" charset="-122"/>
                        </a:rPr>
                        <a:t>河北</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2000" b="0">
                          <a:solidFill>
                            <a:srgbClr val="000000"/>
                          </a:solidFill>
                          <a:latin typeface="Arial" panose="020B0604020202020204" pitchFamily="34" charset="0"/>
                          <a:ea typeface="等线" panose="02010600030101010101" pitchFamily="2" charset="-122"/>
                        </a:rPr>
                        <a:t>邯郸市</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2000" b="0">
                          <a:solidFill>
                            <a:srgbClr val="000000"/>
                          </a:solidFill>
                          <a:latin typeface="Arial" panose="020B0604020202020204" pitchFamily="34" charset="0"/>
                          <a:ea typeface="等线" panose="02010600030101010101" pitchFamily="2" charset="-122"/>
                        </a:rPr>
                        <a:t>节点1</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OC</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200</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40</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4490">
                <a:tc>
                  <a:txBody>
                    <a:bodyPr/>
                    <a:p>
                      <a:pPr indent="0">
                        <a:buNone/>
                      </a:pPr>
                      <a:r>
                        <a:rPr lang="zh-CN" sz="2000" b="0">
                          <a:solidFill>
                            <a:srgbClr val="000000"/>
                          </a:solidFill>
                          <a:latin typeface="Arial" panose="020B0604020202020204" pitchFamily="34" charset="0"/>
                          <a:ea typeface="等线" panose="02010600030101010101" pitchFamily="2" charset="-122"/>
                        </a:rPr>
                        <a:t>河北</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2000" b="0">
                          <a:solidFill>
                            <a:srgbClr val="000000"/>
                          </a:solidFill>
                          <a:latin typeface="Arial" panose="020B0604020202020204" pitchFamily="34" charset="0"/>
                          <a:ea typeface="等线" panose="02010600030101010101" pitchFamily="2" charset="-122"/>
                        </a:rPr>
                        <a:t>唐山市</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2000" b="0">
                          <a:solidFill>
                            <a:srgbClr val="000000"/>
                          </a:solidFill>
                          <a:latin typeface="Arial" panose="020B0604020202020204" pitchFamily="34" charset="0"/>
                          <a:ea typeface="等线" panose="02010600030101010101" pitchFamily="2" charset="-122"/>
                        </a:rPr>
                        <a:t>节点1</a:t>
                      </a:r>
                      <a:endParaRPr lang="zh-CN" altLang="en-US" sz="2000" b="0">
                        <a:solidFill>
                          <a:srgbClr val="000000"/>
                        </a:solidFill>
                        <a:latin typeface="Arial" panose="020B0604020202020204" pitchFamily="34" charset="0"/>
                        <a:ea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OC</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200</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等线" panose="02010600030101010101" pitchFamily="2" charset="-122"/>
                        </a:rPr>
                        <a:t>40</a:t>
                      </a:r>
                      <a:endParaRPr lang="en-US" altLang="en-US" sz="2000" b="0">
                        <a:solidFill>
                          <a:srgbClr val="000000"/>
                        </a:solidFill>
                        <a:latin typeface="等线"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 name="标题 1"/>
          <p:cNvSpPr>
            <a:spLocks noGrp="1"/>
          </p:cNvSpPr>
          <p:nvPr/>
        </p:nvSpPr>
        <p:spPr>
          <a:xfrm>
            <a:off x="317495" y="316901"/>
            <a:ext cx="10515600" cy="442631"/>
          </a:xfrm>
          <a:prstGeom prst="rect">
            <a:avLst/>
          </a:prstGeom>
          <a:noFill/>
          <a:ln>
            <a:noFill/>
          </a:ln>
        </p:spPr>
        <p:txBody>
          <a:bodyPr lIns="91439" tIns="45719" rIns="91439" bIns="45719" anchor="ctr">
            <a:noAutofit/>
          </a:bodyPr>
          <a:lstStyle>
            <a:lvl1pPr algn="l" defTabSz="914400" rtl="0" eaLnBrk="1" latinLnBrk="0" hangingPunct="1">
              <a:lnSpc>
                <a:spcPct val="90000"/>
              </a:lnSpc>
              <a:spcBef>
                <a:spcPct val="0"/>
              </a:spcBef>
              <a:buNone/>
              <a:defRPr lang="zh-CN" altLang="en-US" sz="2400" b="1" kern="1200" dirty="0">
                <a:solidFill>
                  <a:prstClr val="black"/>
                </a:solidFill>
                <a:latin typeface="黑体" panose="02010609060101010101" pitchFamily="49" charset="-122"/>
                <a:ea typeface="黑体" panose="02010609060101010101" pitchFamily="49" charset="-122"/>
                <a:cs typeface="+mn-cs"/>
              </a:defRPr>
            </a:lvl1p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2.3 CDN</a:t>
            </a:r>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网络节点建设规划</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河北一期</a:t>
            </a:r>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工程</a:t>
            </a:r>
            <a:endPar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1"/>
          <p:cNvSpPr txBox="1"/>
          <p:nvPr/>
        </p:nvSpPr>
        <p:spPr>
          <a:xfrm>
            <a:off x="9223376" y="6356351"/>
            <a:ext cx="27432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28" name="任意多边形 27"/>
          <p:cNvSpPr/>
          <p:nvPr/>
        </p:nvSpPr>
        <p:spPr>
          <a:xfrm>
            <a:off x="0" y="835731"/>
            <a:ext cx="4257892" cy="4502673"/>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圆角矩形 31"/>
          <p:cNvSpPr/>
          <p:nvPr/>
        </p:nvSpPr>
        <p:spPr>
          <a:xfrm rot="20126388">
            <a:off x="2913656" y="4834896"/>
            <a:ext cx="465306" cy="39968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任意多边形 33"/>
          <p:cNvSpPr/>
          <p:nvPr/>
        </p:nvSpPr>
        <p:spPr>
          <a:xfrm>
            <a:off x="10317478" y="5223695"/>
            <a:ext cx="1874522" cy="1634305"/>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文本框 12"/>
          <p:cNvSpPr txBox="1"/>
          <p:nvPr/>
        </p:nvSpPr>
        <p:spPr>
          <a:xfrm>
            <a:off x="812588" y="1591428"/>
            <a:ext cx="1651638" cy="92333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目录</a:t>
            </a:r>
            <a:endParaRPr kumimoji="0" 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15" name="直接连接符 14"/>
          <p:cNvCxnSpPr/>
          <p:nvPr/>
        </p:nvCxnSpPr>
        <p:spPr>
          <a:xfrm>
            <a:off x="681959" y="3897578"/>
            <a:ext cx="2321169" cy="0"/>
          </a:xfrm>
          <a:prstGeom prst="line">
            <a:avLst/>
          </a:prstGeom>
          <a:ln w="6985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91298" y="2911788"/>
            <a:ext cx="1538242" cy="461665"/>
          </a:xfrm>
          <a:prstGeom prst="rect">
            <a:avLst/>
          </a:prstGeom>
        </p:spPr>
        <p:txBody>
          <a:bodyPr wrap="none">
            <a:spAutoFit/>
          </a:bodyPr>
          <a:lstStyle>
            <a:lvl1pPr marL="0" marR="0" indent="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1pPr>
            <a:lvl2pPr marL="0" marR="0" indent="457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2pPr>
            <a:lvl3pPr marL="0" marR="0" indent="914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3pPr>
            <a:lvl4pPr marL="0" marR="0" indent="1371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4pPr>
            <a:lvl5pPr marL="0" marR="0" indent="18288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5pPr>
            <a:lvl6pPr marL="0" marR="0" indent="22860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6pPr>
            <a:lvl7pPr marL="0" marR="0" indent="2743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7pPr>
            <a:lvl8pPr marL="0" marR="0" indent="3200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8pPr>
            <a:lvl9pPr marL="0" marR="0" indent="3657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9pPr>
          </a:lstStyle>
          <a:p>
            <a:pPr marL="0" marR="0" lvl="0" indent="0" algn="ctr" defTabSz="908685"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rPr>
              <a:t>CONTENTS</a:t>
            </a:r>
            <a:endPar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endParaRPr>
          </a:p>
        </p:txBody>
      </p:sp>
      <p:sp>
        <p:nvSpPr>
          <p:cNvPr id="3" name="圆角矩形 2"/>
          <p:cNvSpPr/>
          <p:nvPr/>
        </p:nvSpPr>
        <p:spPr>
          <a:xfrm>
            <a:off x="4538498" y="146415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一、</a:t>
            </a:r>
            <a:r>
              <a:rPr lang="en-US" altLang="zh-CN"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CDN</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产品市场及客户</a:t>
            </a:r>
            <a:endPar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5" name="圆角矩形 17"/>
          <p:cNvSpPr/>
          <p:nvPr/>
        </p:nvSpPr>
        <p:spPr>
          <a:xfrm>
            <a:off x="4538498" y="434642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四、产品运营及</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开通</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17"/>
          <p:cNvSpPr/>
          <p:nvPr/>
        </p:nvSpPr>
        <p:spPr>
          <a:xfrm>
            <a:off x="4538498" y="242491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二、</a:t>
            </a: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产品功能及建设进度</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圆角矩形 17"/>
          <p:cNvSpPr/>
          <p:nvPr/>
        </p:nvSpPr>
        <p:spPr>
          <a:xfrm>
            <a:off x="4538498" y="338566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三、产品计费及结算规则</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圆角矩形 17"/>
          <p:cNvSpPr/>
          <p:nvPr/>
        </p:nvSpPr>
        <p:spPr>
          <a:xfrm>
            <a:off x="4538498" y="530717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五、其他相关工作</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5745" y="960120"/>
            <a:ext cx="5562600" cy="5897880"/>
          </a:xfrm>
          <a:prstGeom prst="rect">
            <a:avLst/>
          </a:prstGeom>
        </p:spPr>
      </p:pic>
      <p:sp>
        <p:nvSpPr>
          <p:cNvPr id="5" name="标题 3"/>
          <p:cNvSpPr>
            <a:spLocks noGrp="1"/>
          </p:cNvSpPr>
          <p:nvPr/>
        </p:nvSpPr>
        <p:spPr>
          <a:xfrm>
            <a:off x="317495" y="316901"/>
            <a:ext cx="10515600" cy="442631"/>
          </a:xfrm>
          <a:prstGeom prst="rect">
            <a:avLst/>
          </a:prstGeom>
          <a:noFill/>
          <a:ln>
            <a:noFill/>
          </a:ln>
        </p:spPr>
        <p:txBody>
          <a:bodyPr lIns="91439" tIns="45719" rIns="91439" bIns="45719" anchor="ctr"/>
          <a:lstStyle>
            <a:lvl1pPr algn="l" defTabSz="914400" rtl="0" eaLnBrk="1" latinLnBrk="0" hangingPunct="1">
              <a:lnSpc>
                <a:spcPct val="90000"/>
              </a:lnSpc>
              <a:spcBef>
                <a:spcPct val="0"/>
              </a:spcBef>
              <a:buNone/>
              <a:defRPr lang="zh-CN" altLang="en-US" sz="2400" b="1" kern="1200" dirty="0">
                <a:solidFill>
                  <a:prstClr val="black"/>
                </a:solidFill>
                <a:latin typeface="黑体" panose="02010609060101010101" pitchFamily="49" charset="-122"/>
                <a:ea typeface="黑体" panose="02010609060101010101" pitchFamily="49" charset="-122"/>
                <a:cs typeface="+mn-cs"/>
              </a:defRPr>
            </a:lvl1p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3.1</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CDN</a:t>
            </a:r>
            <a:r>
              <a:rPr>
                <a:latin typeface="微软雅黑" panose="020B0503020204020204" pitchFamily="34" charset="-122"/>
                <a:ea typeface="微软雅黑" panose="020B0503020204020204" pitchFamily="34" charset="-122"/>
                <a:cs typeface="微软雅黑" panose="020B0503020204020204" pitchFamily="34" charset="-122"/>
                <a:sym typeface="+mn-ea"/>
              </a:rPr>
              <a:t>产品</a:t>
            </a:r>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计费计量</a:t>
            </a:r>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规则</a:t>
            </a:r>
            <a:endPar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130925" y="960120"/>
            <a:ext cx="5768340" cy="5584825"/>
          </a:xfrm>
          <a:prstGeom prst="rect">
            <a:avLst/>
          </a:prstGeom>
        </p:spPr>
        <p:txBody>
          <a:bodyPr wrap="square">
            <a:spAutoFit/>
          </a:bodyPr>
          <a:p>
            <a:pPr marL="285750" indent="-285750" algn="l" defTabSz="266700">
              <a:lnSpc>
                <a:spcPct val="150000"/>
              </a:lnSpc>
              <a:spcAft>
                <a:spcPct val="0"/>
              </a:spcAft>
              <a:buClr>
                <a:srgbClr val="C00000"/>
              </a:buClr>
              <a:buFont typeface="Wingdings" panose="05000000000000000000" charset="0"/>
              <a:buChar char="p"/>
            </a:pPr>
            <a:r>
              <a:rPr lang="zh-CN" altLang="en-US" dirty="0">
                <a:latin typeface="微软雅黑" panose="020B0503020204020204" pitchFamily="34" charset="-122"/>
                <a:ea typeface="微软雅黑" panose="020B0503020204020204" pitchFamily="34" charset="-122"/>
                <a:sym typeface="+mn-ea"/>
              </a:rPr>
              <a:t>中国联通CDN产品提供三网加速服务，分为标准产品和定制产品，</a:t>
            </a:r>
            <a:r>
              <a:rPr lang="zh-CN" altLang="en-US" dirty="0">
                <a:latin typeface="微软雅黑" panose="020B0503020204020204" pitchFamily="34" charset="-122"/>
                <a:ea typeface="微软雅黑" panose="020B0503020204020204" pitchFamily="34" charset="-122"/>
                <a:sym typeface="+mn-ea"/>
              </a:rPr>
              <a:t>具体产品介绍参见《中国联通CDN产品手册》。</a:t>
            </a:r>
            <a:endParaRPr lang="zh-CN" altLang="en-US" b="0" dirty="0">
              <a:latin typeface="微软雅黑" panose="020B0503020204020204" pitchFamily="34" charset="-122"/>
              <a:ea typeface="微软雅黑" panose="020B0503020204020204" pitchFamily="34" charset="-122"/>
            </a:endParaRPr>
          </a:p>
          <a:p>
            <a:pPr marL="742950" lvl="1" indent="-285750" algn="l" defTabSz="266700">
              <a:lnSpc>
                <a:spcPct val="150000"/>
              </a:lnSpc>
              <a:spcAft>
                <a:spcPct val="0"/>
              </a:spcAft>
              <a:buClr>
                <a:srgbClr val="C00000"/>
              </a:buClr>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标准产品是面向中小企业客户提供标准化的CDN加速能力，包括网站、下载、音视频等静态内容分发加速能力。试商用期间标准产品暂通过线下销售，待系统具备条件后，全部通过线上销售。</a:t>
            </a:r>
            <a:endParaRPr lang="zh-CN" altLang="en-US" sz="1600" i="0" dirty="0">
              <a:latin typeface="微软雅黑" panose="020B0503020204020204" pitchFamily="34" charset="-122"/>
              <a:ea typeface="微软雅黑" panose="020B0503020204020204" pitchFamily="34" charset="-122"/>
            </a:endParaRPr>
          </a:p>
          <a:p>
            <a:pPr marL="742950" lvl="1" indent="-285750" algn="l" defTabSz="266700">
              <a:lnSpc>
                <a:spcPct val="150000"/>
              </a:lnSpc>
              <a:spcAft>
                <a:spcPct val="0"/>
              </a:spcAft>
              <a:buClr>
                <a:srgbClr val="C00000"/>
              </a:buClr>
              <a:buFont typeface="Wingdings" panose="05000000000000000000" charset="0"/>
              <a:buChar char="Ø"/>
            </a:pPr>
            <a:r>
              <a:rPr lang="zh-CN" altLang="en-US" sz="1600" dirty="0">
                <a:latin typeface="微软雅黑" panose="020B0503020204020204" pitchFamily="34" charset="-122"/>
                <a:ea typeface="微软雅黑" panose="020B0503020204020204" pitchFamily="34" charset="-122"/>
                <a:sym typeface="+mn-ea"/>
              </a:rPr>
              <a:t>定制产品是为了客户特定需求而设计，可满足客户基于其业务需要而提供的非标准化产品。定制产品通过线下方式销售。</a:t>
            </a:r>
            <a:endParaRPr lang="zh-CN" altLang="en-US" sz="1600" b="0" dirty="0">
              <a:latin typeface="微软雅黑" panose="020B0503020204020204" pitchFamily="34" charset="-122"/>
              <a:ea typeface="微软雅黑" panose="020B0503020204020204" pitchFamily="34" charset="-122"/>
            </a:endParaRPr>
          </a:p>
          <a:p>
            <a:pPr marL="285750" indent="-285750" algn="just" defTabSz="266700">
              <a:lnSpc>
                <a:spcPct val="150000"/>
              </a:lnSpc>
              <a:spcAft>
                <a:spcPct val="0"/>
              </a:spcAft>
              <a:buClr>
                <a:srgbClr val="C00000"/>
              </a:buClr>
              <a:buFont typeface="Wingdings" panose="05000000000000000000" charset="0"/>
              <a:buChar char="p"/>
            </a:pPr>
            <a:r>
              <a:rPr lang="en-US" altLang="zh-CN" sz="1800" b="0" dirty="0">
                <a:latin typeface="微软雅黑" panose="020B0503020204020204" pitchFamily="34" charset="-122"/>
                <a:ea typeface="微软雅黑" panose="020B0503020204020204" pitchFamily="34" charset="-122"/>
              </a:rPr>
              <a:t>CDN</a:t>
            </a:r>
            <a:r>
              <a:rPr lang="zh-CN" altLang="en-US" sz="1800" b="0" dirty="0">
                <a:latin typeface="微软雅黑" panose="020B0503020204020204" pitchFamily="34" charset="-122"/>
                <a:ea typeface="微软雅黑" panose="020B0503020204020204" pitchFamily="34" charset="-122"/>
              </a:rPr>
              <a:t>产品按月（自然月）计费、出账。每月1日00:00:00至当月最后一日23:59:59止为一个计费周期。业务开通或关闭当月，不足一个计费周期的按实际使用天数进行计费。</a:t>
            </a:r>
            <a:endParaRPr lang="zh-CN" altLang="en-US" sz="1800" b="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a:latin typeface="微软雅黑" panose="020B0503020204020204" pitchFamily="34" charset="-122"/>
                <a:ea typeface="微软雅黑" panose="020B0503020204020204" pitchFamily="34" charset="-122"/>
              </a:rPr>
              <a:t>云宙时代公司介绍</a:t>
            </a:r>
            <a:endParaRPr>
              <a:latin typeface="微软雅黑" panose="020B0503020204020204" pitchFamily="34" charset="-122"/>
              <a:ea typeface="微软雅黑" panose="020B0503020204020204" pitchFamily="34" charset="-122"/>
            </a:endParaRPr>
          </a:p>
        </p:txBody>
      </p:sp>
      <p:grpSp>
        <p:nvGrpSpPr>
          <p:cNvPr id="6" name="2647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93725" y="874394"/>
            <a:ext cx="10858500" cy="5238901"/>
            <a:chOff x="660400" y="-3176"/>
            <a:chExt cx="10858500" cy="5238901"/>
          </a:xfrm>
        </p:grpSpPr>
        <p:sp>
          <p:nvSpPr>
            <p:cNvPr id="7" name="íślíde"/>
            <p:cNvSpPr txBox="1"/>
            <p:nvPr>
              <p:custDataLst>
                <p:tags r:id="rId1"/>
              </p:custDataLst>
            </p:nvPr>
          </p:nvSpPr>
          <p:spPr>
            <a:xfrm>
              <a:off x="660400" y="-3176"/>
              <a:ext cx="10858500" cy="2139950"/>
            </a:xfrm>
            <a:prstGeom prst="rect">
              <a:avLst/>
            </a:prstGeom>
            <a:noFill/>
            <a:ln>
              <a:noFill/>
            </a:ln>
          </p:spPr>
          <p:txBody>
            <a:bodyPr wrap="square" lIns="91440" tIns="45720" rIns="91440" bIns="45720" anchor="ctr"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l">
                <a:lnSpc>
                  <a:spcPct val="150000"/>
                </a:lnSpc>
                <a:buClr>
                  <a:srgbClr val="C00000"/>
                </a:buClr>
                <a:buSzPct val="100000"/>
                <a:buFont typeface="Wingdings" panose="05000000000000000000" charset="0"/>
                <a:buChar char=""/>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2023</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年4月26日，中国联通与腾讯公司进一步深化合作，共同出资设立的</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云宙时代科技有限公司</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（以下简称“云宙时代”）正式在京成立。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a:lnSpc>
                  <a:spcPct val="150000"/>
                </a:lnSpc>
                <a:buClr>
                  <a:srgbClr val="C00000"/>
                </a:buClr>
                <a:buSzPct val="100000"/>
                <a:buFont typeface="Wingdings" panose="05000000000000000000"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云宙时代将积极贯彻落实中国联通战略业务布局和锤炼</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专精特新</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能力的要求，协同发挥腾讯优势，致力于成为网络强国数字中国智慧社会的新型基础设施建设者。</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8" name="iśľîďê"/>
            <p:cNvGrpSpPr/>
            <p:nvPr/>
          </p:nvGrpSpPr>
          <p:grpSpPr>
            <a:xfrm>
              <a:off x="3812395" y="2136925"/>
              <a:ext cx="4631284" cy="3098800"/>
              <a:chOff x="3812395" y="1643866"/>
              <a:chExt cx="4631284" cy="3098800"/>
            </a:xfrm>
          </p:grpSpPr>
          <p:sp>
            <p:nvSpPr>
              <p:cNvPr id="16" name="ïŝḷîḋe"/>
              <p:cNvSpPr/>
              <p:nvPr>
                <p:custDataLst>
                  <p:tags r:id="rId2"/>
                </p:custDataLst>
              </p:nvPr>
            </p:nvSpPr>
            <p:spPr>
              <a:xfrm>
                <a:off x="5264869" y="1643866"/>
                <a:ext cx="3178810" cy="3098165"/>
              </a:xfrm>
              <a:prstGeom prst="ellipse">
                <a:avLst/>
              </a:prstGeom>
              <a:solidFill>
                <a:schemeClr val="bg1">
                  <a:lumMod val="85000"/>
                  <a:alpha val="70000"/>
                </a:schemeClr>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i="1" dirty="0">
                  <a:solidFill>
                    <a:schemeClr val="tx1"/>
                  </a:solidFill>
                  <a:latin typeface="微软雅黑" panose="020B0503020204020204" pitchFamily="34" charset="-122"/>
                  <a:ea typeface="微软雅黑" panose="020B0503020204020204" pitchFamily="34" charset="-122"/>
                </a:endParaRPr>
              </a:p>
            </p:txBody>
          </p:sp>
          <p:sp>
            <p:nvSpPr>
              <p:cNvPr id="17" name="íšḷiḋe"/>
              <p:cNvSpPr/>
              <p:nvPr>
                <p:custDataLst>
                  <p:tags r:id="rId3"/>
                </p:custDataLst>
              </p:nvPr>
            </p:nvSpPr>
            <p:spPr>
              <a:xfrm>
                <a:off x="3812395" y="1643866"/>
                <a:ext cx="3179445" cy="3098800"/>
              </a:xfrm>
              <a:prstGeom prst="ellipse">
                <a:avLst/>
              </a:prstGeom>
              <a:solidFill>
                <a:schemeClr val="bg1">
                  <a:lumMod val="85000"/>
                  <a:alpha val="70000"/>
                </a:schemeClr>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2000" b="1" i="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000" b="1" i="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4" name="ïṡ1íḓê"/>
            <p:cNvSpPr/>
            <p:nvPr>
              <p:custDataLst>
                <p:tags r:id="rId4"/>
              </p:custDataLst>
            </p:nvPr>
          </p:nvSpPr>
          <p:spPr bwMode="auto">
            <a:xfrm>
              <a:off x="744220" y="2745739"/>
              <a:ext cx="2887980" cy="194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50000"/>
                </a:lnSpc>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依托中国联通强大的网络资源和能力</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通过自主研发，构造自主可控、差异化优势的CDN加速、边缘计算系列产品以及相关数字化创新业务体系。</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0" name="îšļïde"/>
            <p:cNvGrpSpPr/>
            <p:nvPr/>
          </p:nvGrpSpPr>
          <p:grpSpPr>
            <a:xfrm>
              <a:off x="8443494" y="2732815"/>
              <a:ext cx="3075406" cy="1828054"/>
              <a:chOff x="660399" y="2337679"/>
              <a:chExt cx="3075406" cy="1828054"/>
            </a:xfrm>
          </p:grpSpPr>
          <p:sp>
            <p:nvSpPr>
              <p:cNvPr id="11" name="iśļiḓé"/>
              <p:cNvSpPr/>
              <p:nvPr>
                <p:custDataLst>
                  <p:tags r:id="rId5"/>
                </p:custDataLst>
              </p:nvPr>
            </p:nvSpPr>
            <p:spPr bwMode="auto">
              <a:xfrm>
                <a:off x="660399" y="2337679"/>
                <a:ext cx="2945765" cy="115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结合腾讯相关技术、消费和产业互联网生态，聚焦算力精品网核心技术，壮大CDN、边缘计算产业链，为数字政府、人工智能等领域提供新一代CDN以及边缘计算服务。</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4" name="直接连接符 23"/>
              <p:cNvCxnSpPr/>
              <p:nvPr>
                <p:custDataLst>
                  <p:tags r:id="rId6"/>
                </p:custDataLst>
              </p:nvPr>
            </p:nvCxnSpPr>
            <p:spPr>
              <a:xfrm>
                <a:off x="660399" y="4165733"/>
                <a:ext cx="307540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26" name="íślíde"/>
          <p:cNvSpPr txBox="1"/>
          <p:nvPr>
            <p:custDataLst>
              <p:tags r:id="rId7"/>
            </p:custDataLst>
          </p:nvPr>
        </p:nvSpPr>
        <p:spPr>
          <a:xfrm>
            <a:off x="593725" y="5996304"/>
            <a:ext cx="10858500" cy="936973"/>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000" b="1" i="1" dirty="0">
                <a:solidFill>
                  <a:srgbClr val="C00000"/>
                </a:solidFill>
                <a:latin typeface="Arial" panose="020B0604020202020204" pitchFamily="34" charset="0"/>
                <a:ea typeface="汉仪君黑-55W" panose="00020600040101010101" charset="-122"/>
                <a:sym typeface="+mn-ea"/>
              </a:rPr>
              <a:t>重构边界，加速未来；云宙时代，无处不在</a:t>
            </a:r>
            <a:endParaRPr lang="zh-CN" altLang="en-US" sz="2000" b="1" i="1" dirty="0">
              <a:solidFill>
                <a:srgbClr val="C00000"/>
              </a:solidFill>
              <a:latin typeface="Arial" panose="020B0604020202020204" pitchFamily="34" charset="0"/>
              <a:ea typeface="汉仪君黑-55W" panose="00020600040101010101" charset="-122"/>
              <a:cs typeface="微软雅黑" panose="020B0503020204020204" pitchFamily="34" charset="-122"/>
              <a:sym typeface="+mn-ea"/>
            </a:endParaRPr>
          </a:p>
        </p:txBody>
      </p:sp>
      <p:pic>
        <p:nvPicPr>
          <p:cNvPr id="28" name="图片 27" descr="9c23ead6eeba0915c2ba449ac33d2450-removebg-preview"/>
          <p:cNvPicPr>
            <a:picLocks noChangeAspect="1"/>
          </p:cNvPicPr>
          <p:nvPr/>
        </p:nvPicPr>
        <p:blipFill>
          <a:blip r:embed="rId8"/>
          <a:srcRect l="47477" b="30662"/>
          <a:stretch>
            <a:fillRect/>
          </a:stretch>
        </p:blipFill>
        <p:spPr>
          <a:xfrm>
            <a:off x="3634105" y="4139565"/>
            <a:ext cx="1564640" cy="731520"/>
          </a:xfrm>
          <a:prstGeom prst="rect">
            <a:avLst/>
          </a:prstGeom>
        </p:spPr>
      </p:pic>
      <p:pic>
        <p:nvPicPr>
          <p:cNvPr id="30" name="图片 29" descr="999586b6ca4369575848e09b2f3953fb-removebg-preview"/>
          <p:cNvPicPr>
            <a:picLocks noChangeAspect="1"/>
          </p:cNvPicPr>
          <p:nvPr/>
        </p:nvPicPr>
        <p:blipFill>
          <a:blip r:embed="rId9"/>
          <a:stretch>
            <a:fillRect/>
          </a:stretch>
        </p:blipFill>
        <p:spPr>
          <a:xfrm>
            <a:off x="7080885" y="4384675"/>
            <a:ext cx="1043305" cy="520700"/>
          </a:xfrm>
          <a:prstGeom prst="rect">
            <a:avLst/>
          </a:prstGeom>
        </p:spPr>
      </p:pic>
      <p:pic>
        <p:nvPicPr>
          <p:cNvPr id="5" name="图片 4" descr="图片1-removebg-preview (1)"/>
          <p:cNvPicPr>
            <a:picLocks noChangeAspect="1"/>
          </p:cNvPicPr>
          <p:nvPr/>
        </p:nvPicPr>
        <p:blipFill>
          <a:blip r:embed="rId10"/>
          <a:stretch>
            <a:fillRect/>
          </a:stretch>
        </p:blipFill>
        <p:spPr>
          <a:xfrm>
            <a:off x="5243195" y="4135120"/>
            <a:ext cx="1637665" cy="920750"/>
          </a:xfrm>
          <a:prstGeom prst="rect">
            <a:avLst/>
          </a:prstGeom>
        </p:spPr>
      </p:pic>
      <p:cxnSp>
        <p:nvCxnSpPr>
          <p:cNvPr id="2" name="直接连接符 1"/>
          <p:cNvCxnSpPr/>
          <p:nvPr>
            <p:custDataLst>
              <p:tags r:id="rId11"/>
            </p:custDataLst>
          </p:nvPr>
        </p:nvCxnSpPr>
        <p:spPr>
          <a:xfrm>
            <a:off x="537109" y="5438439"/>
            <a:ext cx="307540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3.2 </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CDN</a:t>
            </a:r>
            <a:r>
              <a:rPr>
                <a:latin typeface="微软雅黑" panose="020B0503020204020204" pitchFamily="34" charset="-122"/>
                <a:ea typeface="微软雅黑" panose="020B0503020204020204" pitchFamily="34" charset="-122"/>
                <a:cs typeface="微软雅黑" panose="020B0503020204020204" pitchFamily="34" charset="-122"/>
                <a:sym typeface="+mn-ea"/>
              </a:rPr>
              <a:t>产品</a:t>
            </a:r>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基础</a:t>
            </a:r>
            <a:r>
              <a:rPr lang="zh-CN" altLang="en-US"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资费</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1482085" y="5249355"/>
            <a:ext cx="4208206" cy="1076325"/>
          </a:xfrm>
          <a:prstGeom prst="rect">
            <a:avLst/>
          </a:prstGeom>
          <a:noFill/>
        </p:spPr>
        <p:txBody>
          <a:bodyPr wrap="square">
            <a:spAutoFit/>
          </a:bodyPr>
          <a:lstStyle/>
          <a:p>
            <a:r>
              <a:rPr lang="zh-CN" altLang="en-GB" sz="1600" b="1"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适用客户：</a:t>
            </a:r>
            <a:r>
              <a:rPr lang="zh-CN" altLang="en-GB"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域名流量曲线比较平稳，宽带高峰和峰谷较为稳定的企业。</a:t>
            </a:r>
            <a:endParaRPr lang="zh-CN" altLang="en-GB"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GB"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r>
              <a:rPr lang="zh-CN" altLang="en-GB" sz="1600" b="1"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备注：</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按流量小时结。</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表格 7"/>
          <p:cNvGraphicFramePr>
            <a:graphicFrameLocks noGrp="1"/>
          </p:cNvGraphicFramePr>
          <p:nvPr>
            <p:custDataLst>
              <p:tags r:id="rId1"/>
            </p:custDataLst>
          </p:nvPr>
        </p:nvGraphicFramePr>
        <p:xfrm>
          <a:off x="1482090" y="2508250"/>
          <a:ext cx="3844925" cy="2340610"/>
        </p:xfrm>
        <a:graphic>
          <a:graphicData uri="http://schemas.openxmlformats.org/drawingml/2006/table">
            <a:tbl>
              <a:tblPr firstRow="1" bandRow="1">
                <a:tableStyleId>{0660B408-B3CF-4A94-85FC-2B1E0A45F4A2}</a:tableStyleId>
              </a:tblPr>
              <a:tblGrid>
                <a:gridCol w="2296160"/>
                <a:gridCol w="1548765"/>
              </a:tblGrid>
              <a:tr h="467360">
                <a:tc>
                  <a:txBody>
                    <a:bodyP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流量阶梯（元</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/GB)</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rgbClr val="C00000"/>
                    </a:solidFill>
                  </a:tcPr>
                </a:tc>
                <a:tc>
                  <a:txBody>
                    <a:bodyPr/>
                    <a:lstStyle/>
                    <a:p>
                      <a:pPr algn="ctr"/>
                      <a:r>
                        <a:rPr lang="zh-CN" altLang="en-US" sz="1600" dirty="0">
                          <a:latin typeface="微软雅黑" panose="020B0503020204020204" pitchFamily="34" charset="-122"/>
                          <a:ea typeface="微软雅黑" panose="020B0503020204020204" pitchFamily="34" charset="-122"/>
                        </a:rPr>
                        <a:t>中国大陆</a:t>
                      </a:r>
                      <a:endParaRPr lang="zh-CN" altLang="en-US" sz="1600" dirty="0">
                        <a:latin typeface="微软雅黑" panose="020B0503020204020204" pitchFamily="34" charset="-122"/>
                        <a:ea typeface="微软雅黑" panose="020B0503020204020204" pitchFamily="34" charset="-122"/>
                      </a:endParaRPr>
                    </a:p>
                  </a:txBody>
                  <a:tcPr anchor="ctr">
                    <a:solidFill>
                      <a:srgbClr val="C00000"/>
                    </a:solidFill>
                  </a:tcPr>
                </a:tc>
              </a:tr>
              <a:tr h="374650">
                <a:tc>
                  <a:txBody>
                    <a:bodyPr/>
                    <a:lstStyle/>
                    <a:p>
                      <a:pPr algn="ctr"/>
                      <a:r>
                        <a:rPr lang="en-US" altLang="zh-CN" sz="1400" dirty="0">
                          <a:latin typeface="微软雅黑" panose="020B0503020204020204" pitchFamily="34" charset="-122"/>
                          <a:ea typeface="微软雅黑" panose="020B0503020204020204" pitchFamily="34" charset="-122"/>
                        </a:rPr>
                        <a:t>0TB-2TB</a:t>
                      </a:r>
                      <a:endParaRPr lang="en-US" altLang="zh-CN" sz="1400" dirty="0">
                        <a:latin typeface="微软雅黑" panose="020B0503020204020204" pitchFamily="34" charset="-122"/>
                        <a:ea typeface="微软雅黑" panose="020B0503020204020204" pitchFamily="34" charset="-122"/>
                      </a:endParaRPr>
                    </a:p>
                  </a:txBody>
                  <a:tcPr>
                    <a:solidFill>
                      <a:srgbClr val="F2F2F2"/>
                    </a:solidFill>
                  </a:tcPr>
                </a:tc>
                <a:tc>
                  <a:txBody>
                    <a:bodyPr/>
                    <a:lstStyle/>
                    <a:p>
                      <a:pPr algn="ctr"/>
                      <a:r>
                        <a:rPr lang="en-US" altLang="zh-CN" sz="1400" dirty="0">
                          <a:latin typeface="微软雅黑" panose="020B0503020204020204" pitchFamily="34" charset="-122"/>
                          <a:ea typeface="微软雅黑" panose="020B0503020204020204" pitchFamily="34" charset="-122"/>
                        </a:rPr>
                        <a:t>0.21</a:t>
                      </a:r>
                      <a:endParaRPr lang="en-US" altLang="zh-CN" sz="1400" dirty="0">
                        <a:latin typeface="微软雅黑" panose="020B0503020204020204" pitchFamily="34" charset="-122"/>
                        <a:ea typeface="微软雅黑" panose="020B0503020204020204" pitchFamily="34" charset="-122"/>
                      </a:endParaRPr>
                    </a:p>
                  </a:txBody>
                  <a:tcPr>
                    <a:solidFill>
                      <a:srgbClr val="F2F2F2"/>
                    </a:solidFill>
                  </a:tcPr>
                </a:tc>
              </a:tr>
              <a:tr h="374650">
                <a:tc>
                  <a:txBody>
                    <a:bodyPr/>
                    <a:lstStyle/>
                    <a:p>
                      <a:pPr algn="ctr"/>
                      <a:r>
                        <a:rPr lang="en-US" altLang="zh-CN" sz="1400" dirty="0">
                          <a:latin typeface="微软雅黑" panose="020B0503020204020204" pitchFamily="34" charset="-122"/>
                          <a:ea typeface="微软雅黑" panose="020B0503020204020204" pitchFamily="34" charset="-122"/>
                        </a:rPr>
                        <a:t>2TB-10TB</a:t>
                      </a:r>
                      <a:endParaRPr lang="en-US" altLang="zh-CN" sz="1400" dirty="0">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gn="ctr"/>
                      <a:r>
                        <a:rPr lang="en-US" altLang="zh-CN" sz="1400" dirty="0">
                          <a:latin typeface="微软雅黑" panose="020B0503020204020204" pitchFamily="34" charset="-122"/>
                          <a:ea typeface="微软雅黑" panose="020B0503020204020204" pitchFamily="34" charset="-122"/>
                        </a:rPr>
                        <a:t>0.2</a:t>
                      </a:r>
                      <a:endParaRPr lang="en-US" altLang="zh-CN" sz="1400" dirty="0">
                        <a:latin typeface="微软雅黑" panose="020B0503020204020204" pitchFamily="34" charset="-122"/>
                        <a:ea typeface="微软雅黑" panose="020B0503020204020204" pitchFamily="34" charset="-122"/>
                      </a:endParaRPr>
                    </a:p>
                  </a:txBody>
                  <a:tcPr>
                    <a:solidFill>
                      <a:schemeClr val="bg1">
                        <a:lumMod val="85000"/>
                      </a:schemeClr>
                    </a:solidFill>
                  </a:tcPr>
                </a:tc>
              </a:tr>
              <a:tr h="374650">
                <a:tc>
                  <a:txBody>
                    <a:bodyPr/>
                    <a:lstStyle/>
                    <a:p>
                      <a:pPr algn="ctr"/>
                      <a:r>
                        <a:rPr lang="en-US" altLang="zh-CN" sz="1400" dirty="0">
                          <a:latin typeface="微软雅黑" panose="020B0503020204020204" pitchFamily="34" charset="-122"/>
                          <a:ea typeface="微软雅黑" panose="020B0503020204020204" pitchFamily="34" charset="-122"/>
                        </a:rPr>
                        <a:t>10TB-50TB</a:t>
                      </a:r>
                      <a:endParaRPr lang="en-US" altLang="zh-CN" sz="1400" dirty="0">
                        <a:latin typeface="微软雅黑" panose="020B0503020204020204" pitchFamily="34" charset="-122"/>
                        <a:ea typeface="微软雅黑" panose="020B0503020204020204" pitchFamily="34" charset="-122"/>
                      </a:endParaRPr>
                    </a:p>
                  </a:txBody>
                  <a:tcPr>
                    <a:solidFill>
                      <a:srgbClr val="F2F2F2"/>
                    </a:solidFill>
                  </a:tcPr>
                </a:tc>
                <a:tc>
                  <a:txBody>
                    <a:bodyPr/>
                    <a:lstStyle/>
                    <a:p>
                      <a:pPr algn="ctr"/>
                      <a:r>
                        <a:rPr lang="en-US" altLang="zh-CN" sz="1400" dirty="0">
                          <a:latin typeface="微软雅黑" panose="020B0503020204020204" pitchFamily="34" charset="-122"/>
                          <a:ea typeface="微软雅黑" panose="020B0503020204020204" pitchFamily="34" charset="-122"/>
                        </a:rPr>
                        <a:t>0.18</a:t>
                      </a:r>
                      <a:endParaRPr lang="en-US" altLang="zh-CN" sz="1400" dirty="0">
                        <a:latin typeface="微软雅黑" panose="020B0503020204020204" pitchFamily="34" charset="-122"/>
                        <a:ea typeface="微软雅黑" panose="020B0503020204020204" pitchFamily="34" charset="-122"/>
                      </a:endParaRPr>
                    </a:p>
                  </a:txBody>
                  <a:tcPr>
                    <a:solidFill>
                      <a:srgbClr val="F2F2F2"/>
                    </a:solidFill>
                  </a:tcPr>
                </a:tc>
              </a:tr>
              <a:tr h="374650">
                <a:tc>
                  <a:txBody>
                    <a:bodyPr/>
                    <a:lstStyle/>
                    <a:p>
                      <a:pPr algn="ctr"/>
                      <a:r>
                        <a:rPr lang="en-US" altLang="zh-CN" sz="1400" dirty="0">
                          <a:latin typeface="微软雅黑" panose="020B0503020204020204" pitchFamily="34" charset="-122"/>
                          <a:ea typeface="微软雅黑" panose="020B0503020204020204" pitchFamily="34" charset="-122"/>
                        </a:rPr>
                        <a:t>50TB-100TB</a:t>
                      </a:r>
                      <a:endParaRPr lang="en-US" altLang="zh-CN" sz="1400" dirty="0">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gn="ctr"/>
                      <a:r>
                        <a:rPr lang="en-US" altLang="zh-CN" sz="1400" dirty="0">
                          <a:latin typeface="微软雅黑" panose="020B0503020204020204" pitchFamily="34" charset="-122"/>
                          <a:ea typeface="微软雅黑" panose="020B0503020204020204" pitchFamily="34" charset="-122"/>
                        </a:rPr>
                        <a:t>0.15</a:t>
                      </a:r>
                      <a:endParaRPr lang="en-US" altLang="zh-CN" sz="1400" dirty="0">
                        <a:latin typeface="微软雅黑" panose="020B0503020204020204" pitchFamily="34" charset="-122"/>
                        <a:ea typeface="微软雅黑" panose="020B0503020204020204" pitchFamily="34" charset="-122"/>
                      </a:endParaRPr>
                    </a:p>
                  </a:txBody>
                  <a:tcPr>
                    <a:solidFill>
                      <a:schemeClr val="bg1">
                        <a:lumMod val="85000"/>
                      </a:schemeClr>
                    </a:solidFill>
                  </a:tcPr>
                </a:tc>
              </a:tr>
              <a:tr h="374650">
                <a:tc>
                  <a:txBody>
                    <a:bodyPr/>
                    <a:lstStyle/>
                    <a:p>
                      <a:pPr algn="ctr"/>
                      <a:r>
                        <a:rPr lang="en-GB" altLang="zh-CN" sz="1400" u="none" strike="noStrike" kern="1200" dirty="0">
                          <a:effectLst/>
                          <a:latin typeface="微软雅黑" panose="020B0503020204020204" pitchFamily="34" charset="-122"/>
                          <a:ea typeface="微软雅黑" panose="020B0503020204020204" pitchFamily="34" charset="-122"/>
                        </a:rPr>
                        <a:t>≥ 100TB</a:t>
                      </a:r>
                      <a:endParaRPr lang="en-GB" altLang="zh-CN" sz="1400" u="none" strike="noStrike" kern="1200" dirty="0">
                        <a:effectLst/>
                        <a:latin typeface="微软雅黑" panose="020B0503020204020204" pitchFamily="34" charset="-122"/>
                        <a:ea typeface="微软雅黑" panose="020B0503020204020204" pitchFamily="34" charset="-122"/>
                      </a:endParaRPr>
                    </a:p>
                  </a:txBody>
                  <a:tcPr>
                    <a:solidFill>
                      <a:srgbClr val="F2F2F2"/>
                    </a:solidFill>
                  </a:tcPr>
                </a:tc>
                <a:tc>
                  <a:txBody>
                    <a:bodyPr/>
                    <a:lstStyle/>
                    <a:p>
                      <a:pPr algn="ctr"/>
                      <a:r>
                        <a:rPr lang="en-US" altLang="zh-CN" sz="1400" dirty="0">
                          <a:latin typeface="微软雅黑" panose="020B0503020204020204" pitchFamily="34" charset="-122"/>
                          <a:ea typeface="微软雅黑" panose="020B0503020204020204" pitchFamily="34" charset="-122"/>
                        </a:rPr>
                        <a:t>0.11</a:t>
                      </a:r>
                      <a:endParaRPr lang="en-US" altLang="zh-CN" sz="1400" dirty="0">
                        <a:latin typeface="微软雅黑" panose="020B0503020204020204" pitchFamily="34" charset="-122"/>
                        <a:ea typeface="微软雅黑" panose="020B0503020204020204" pitchFamily="34" charset="-122"/>
                      </a:endParaRPr>
                    </a:p>
                  </a:txBody>
                  <a:tcPr>
                    <a:solidFill>
                      <a:srgbClr val="F2F2F2"/>
                    </a:solidFill>
                  </a:tcPr>
                </a:tc>
              </a:tr>
            </a:tbl>
          </a:graphicData>
        </a:graphic>
      </p:graphicFrame>
      <p:graphicFrame>
        <p:nvGraphicFramePr>
          <p:cNvPr id="10" name="表格 7"/>
          <p:cNvGraphicFramePr>
            <a:graphicFrameLocks noGrp="1"/>
          </p:cNvGraphicFramePr>
          <p:nvPr/>
        </p:nvGraphicFramePr>
        <p:xfrm>
          <a:off x="6421755" y="2542540"/>
          <a:ext cx="3946525" cy="2344420"/>
        </p:xfrm>
        <a:graphic>
          <a:graphicData uri="http://schemas.openxmlformats.org/drawingml/2006/table">
            <a:tbl>
              <a:tblPr firstRow="1" bandRow="1">
                <a:tableStyleId>{5C22544A-7EE6-4342-B048-85BDC9FD1C3A}</a:tableStyleId>
              </a:tblPr>
              <a:tblGrid>
                <a:gridCol w="2458085"/>
                <a:gridCol w="1488440"/>
              </a:tblGrid>
              <a:tr h="499110">
                <a:tc>
                  <a:txBody>
                    <a:bodyP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带宽阶梯（元</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/Mbps/</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rgbClr val="C00000"/>
                    </a:solidFill>
                  </a:tcPr>
                </a:tc>
                <a:tc>
                  <a:txBody>
                    <a:bodyPr/>
                    <a:lstStyle/>
                    <a:p>
                      <a:pPr algn="ctr"/>
                      <a:r>
                        <a:rPr lang="zh-CN" altLang="en-US" sz="1600" dirty="0">
                          <a:latin typeface="微软雅黑" panose="020B0503020204020204" pitchFamily="34" charset="-122"/>
                          <a:ea typeface="微软雅黑" panose="020B0503020204020204" pitchFamily="34" charset="-122"/>
                        </a:rPr>
                        <a:t>中国大陆</a:t>
                      </a:r>
                      <a:endParaRPr lang="zh-CN" altLang="en-US" sz="1600" dirty="0">
                        <a:latin typeface="微软雅黑" panose="020B0503020204020204" pitchFamily="34" charset="-122"/>
                        <a:ea typeface="微软雅黑" panose="020B0503020204020204" pitchFamily="34" charset="-122"/>
                      </a:endParaRPr>
                    </a:p>
                  </a:txBody>
                  <a:tcPr anchor="ctr">
                    <a:solidFill>
                      <a:srgbClr val="C00000"/>
                    </a:solidFill>
                  </a:tcPr>
                </a:tc>
              </a:tr>
              <a:tr h="461010">
                <a:tc>
                  <a:txBody>
                    <a:bodyPr/>
                    <a:lstStyle/>
                    <a:p>
                      <a:pPr algn="ctr"/>
                      <a:r>
                        <a:rPr lang="en-US" altLang="zh-CN" sz="1400" dirty="0">
                          <a:latin typeface="微软雅黑" panose="020B0503020204020204" pitchFamily="34" charset="-122"/>
                          <a:ea typeface="微软雅黑" panose="020B0503020204020204" pitchFamily="34" charset="-122"/>
                        </a:rPr>
                        <a:t>0Mbps-500Mbps</a:t>
                      </a:r>
                      <a:endParaRPr lang="en-US" altLang="zh-CN" sz="1400" dirty="0">
                        <a:latin typeface="微软雅黑" panose="020B0503020204020204" pitchFamily="34" charset="-122"/>
                        <a:ea typeface="微软雅黑" panose="020B0503020204020204" pitchFamily="34" charset="-122"/>
                      </a:endParaRPr>
                    </a:p>
                  </a:txBody>
                  <a:tcPr anchor="ctr">
                    <a:solidFill>
                      <a:srgbClr val="F2F2F2"/>
                    </a:solidFill>
                  </a:tcPr>
                </a:tc>
                <a:tc>
                  <a:txBody>
                    <a:bodyPr/>
                    <a:lstStyle/>
                    <a:p>
                      <a:pPr algn="ctr"/>
                      <a:r>
                        <a:rPr lang="en-US" altLang="zh-CN" sz="1400" dirty="0">
                          <a:latin typeface="微软雅黑" panose="020B0503020204020204" pitchFamily="34" charset="-122"/>
                          <a:ea typeface="微软雅黑" panose="020B0503020204020204" pitchFamily="34" charset="-122"/>
                        </a:rPr>
                        <a:t>15.9</a:t>
                      </a:r>
                      <a:endParaRPr lang="en-US" altLang="zh-CN" sz="1400" dirty="0">
                        <a:latin typeface="微软雅黑" panose="020B0503020204020204" pitchFamily="34" charset="-122"/>
                        <a:ea typeface="微软雅黑" panose="020B0503020204020204" pitchFamily="34" charset="-122"/>
                      </a:endParaRPr>
                    </a:p>
                  </a:txBody>
                  <a:tcPr anchor="ctr">
                    <a:solidFill>
                      <a:srgbClr val="F2F2F2"/>
                    </a:solidFill>
                  </a:tcPr>
                </a:tc>
              </a:tr>
              <a:tr h="461645">
                <a:tc>
                  <a:txBody>
                    <a:bodyPr/>
                    <a:lstStyle/>
                    <a:p>
                      <a:pPr algn="ctr"/>
                      <a:r>
                        <a:rPr lang="en-US" altLang="zh-CN" sz="1400" dirty="0">
                          <a:latin typeface="微软雅黑" panose="020B0503020204020204" pitchFamily="34" charset="-122"/>
                          <a:ea typeface="微软雅黑" panose="020B0503020204020204" pitchFamily="34" charset="-122"/>
                        </a:rPr>
                        <a:t>500Mbps-5Gbps</a:t>
                      </a:r>
                      <a:endParaRPr lang="en-US" altLang="zh-CN" sz="1400" dirty="0">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400" dirty="0">
                          <a:latin typeface="微软雅黑" panose="020B0503020204020204" pitchFamily="34" charset="-122"/>
                          <a:ea typeface="微软雅黑" panose="020B0503020204020204" pitchFamily="34" charset="-122"/>
                        </a:rPr>
                        <a:t>15.6</a:t>
                      </a:r>
                      <a:endParaRPr lang="en-US" altLang="zh-CN" sz="1400" dirty="0">
                        <a:latin typeface="微软雅黑" panose="020B0503020204020204" pitchFamily="34" charset="-122"/>
                        <a:ea typeface="微软雅黑" panose="020B0503020204020204" pitchFamily="34" charset="-122"/>
                      </a:endParaRPr>
                    </a:p>
                  </a:txBody>
                  <a:tcPr anchor="ctr">
                    <a:solidFill>
                      <a:schemeClr val="bg1">
                        <a:lumMod val="85000"/>
                      </a:schemeClr>
                    </a:solidFill>
                  </a:tcPr>
                </a:tc>
              </a:tr>
              <a:tr h="46101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latin typeface="微软雅黑" panose="020B0503020204020204" pitchFamily="34" charset="-122"/>
                          <a:ea typeface="微软雅黑" panose="020B0503020204020204" pitchFamily="34" charset="-122"/>
                        </a:rPr>
                        <a:t>5Gbps-50Gbps</a:t>
                      </a:r>
                      <a:endParaRPr lang="en-US" altLang="zh-CN" sz="1400" dirty="0">
                        <a:latin typeface="微软雅黑" panose="020B0503020204020204" pitchFamily="34" charset="-122"/>
                        <a:ea typeface="微软雅黑" panose="020B0503020204020204" pitchFamily="34" charset="-122"/>
                      </a:endParaRPr>
                    </a:p>
                  </a:txBody>
                  <a:tcPr anchor="ctr">
                    <a:solidFill>
                      <a:srgbClr val="F2F2F2"/>
                    </a:solidFill>
                  </a:tcPr>
                </a:tc>
                <a:tc>
                  <a:txBody>
                    <a:bodyPr/>
                    <a:lstStyle/>
                    <a:p>
                      <a:pPr algn="ctr"/>
                      <a:r>
                        <a:rPr lang="en-US" altLang="zh-CN" sz="1400" dirty="0">
                          <a:latin typeface="微软雅黑" panose="020B0503020204020204" pitchFamily="34" charset="-122"/>
                          <a:ea typeface="微软雅黑" panose="020B0503020204020204" pitchFamily="34" charset="-122"/>
                        </a:rPr>
                        <a:t>14.7</a:t>
                      </a:r>
                      <a:endParaRPr lang="en-US" altLang="zh-CN" sz="1400" dirty="0">
                        <a:latin typeface="微软雅黑" panose="020B0503020204020204" pitchFamily="34" charset="-122"/>
                        <a:ea typeface="微软雅黑" panose="020B0503020204020204" pitchFamily="34" charset="-122"/>
                      </a:endParaRPr>
                    </a:p>
                  </a:txBody>
                  <a:tcPr anchor="ctr">
                    <a:solidFill>
                      <a:srgbClr val="F2F2F2"/>
                    </a:solidFill>
                  </a:tcPr>
                </a:tc>
              </a:tr>
              <a:tr h="46164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 </a:t>
                      </a:r>
                      <a:r>
                        <a:rPr lang="en-US" altLang="zh-CN" sz="1400" dirty="0">
                          <a:latin typeface="微软雅黑" panose="020B0503020204020204" pitchFamily="34" charset="-122"/>
                          <a:ea typeface="微软雅黑" panose="020B0503020204020204" pitchFamily="34" charset="-122"/>
                        </a:rPr>
                        <a:t>50Gbps</a:t>
                      </a:r>
                      <a:endParaRPr lang="en-US" altLang="zh-CN" sz="1400" dirty="0">
                        <a:latin typeface="微软雅黑" panose="020B0503020204020204" pitchFamily="34" charset="-122"/>
                        <a:ea typeface="微软雅黑" panose="020B0503020204020204" pitchFamily="34" charset="-122"/>
                      </a:endParaRPr>
                    </a:p>
                  </a:txBody>
                  <a:tcPr anchor="ctr">
                    <a:solidFill>
                      <a:schemeClr val="bg1">
                        <a:lumMod val="85000"/>
                      </a:schemeClr>
                    </a:solidFill>
                  </a:tcPr>
                </a:tc>
                <a:tc>
                  <a:txBody>
                    <a:bodyPr/>
                    <a:lstStyle/>
                    <a:p>
                      <a:pPr algn="ctr"/>
                      <a:r>
                        <a:rPr lang="en-US" altLang="zh-CN" sz="1400" dirty="0">
                          <a:latin typeface="微软雅黑" panose="020B0503020204020204" pitchFamily="34" charset="-122"/>
                          <a:ea typeface="微软雅黑" panose="020B0503020204020204" pitchFamily="34" charset="-122"/>
                        </a:rPr>
                        <a:t>14.4</a:t>
                      </a:r>
                      <a:endParaRPr lang="en-US" altLang="zh-CN" sz="1400" dirty="0">
                        <a:latin typeface="微软雅黑" panose="020B0503020204020204" pitchFamily="34" charset="-122"/>
                        <a:ea typeface="微软雅黑" panose="020B0503020204020204" pitchFamily="34" charset="-122"/>
                      </a:endParaRPr>
                    </a:p>
                  </a:txBody>
                  <a:tcPr anchor="ctr">
                    <a:solidFill>
                      <a:schemeClr val="bg1">
                        <a:lumMod val="85000"/>
                      </a:schemeClr>
                    </a:solidFill>
                  </a:tcPr>
                </a:tc>
              </a:tr>
            </a:tbl>
          </a:graphicData>
        </a:graphic>
      </p:graphicFrame>
      <p:sp>
        <p:nvSpPr>
          <p:cNvPr id="11" name="文本框 10"/>
          <p:cNvSpPr txBox="1"/>
          <p:nvPr/>
        </p:nvSpPr>
        <p:spPr>
          <a:xfrm>
            <a:off x="6311900" y="5287645"/>
            <a:ext cx="4685665" cy="583565"/>
          </a:xfrm>
          <a:prstGeom prst="rect">
            <a:avLst/>
          </a:prstGeom>
          <a:noFill/>
        </p:spPr>
        <p:txBody>
          <a:bodyPr wrap="square">
            <a:spAutoFit/>
          </a:bodyPr>
          <a:lstStyle/>
          <a:p>
            <a:r>
              <a:rPr lang="zh-CN" altLang="en-GB" sz="1600" b="1"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适用客户：</a:t>
            </a:r>
            <a:r>
              <a:rPr lang="zh-CN" altLang="en-GB" sz="16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域名流量曲线波动较大，存在带宽尖峰，且按月统计周期内带宽利用率小于</a:t>
            </a:r>
            <a:r>
              <a:rPr lang="en-US" altLang="zh-CN" sz="16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30%</a:t>
            </a:r>
            <a:r>
              <a:rPr lang="zh-CN" altLang="en-US" sz="160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的企业</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7617460" y="1089660"/>
            <a:ext cx="1380490" cy="368300"/>
          </a:xfrm>
          <a:prstGeom prst="rect">
            <a:avLst/>
          </a:prstGeom>
          <a:noFill/>
        </p:spPr>
        <p:txBody>
          <a:bodyPr wrap="square" rtlCol="0">
            <a:spAutoFit/>
          </a:bodyPr>
          <a:lstStyle/>
          <a:p>
            <a:r>
              <a:rPr lang="zh-CN" altLang="en-US" b="1" dirty="0">
                <a:solidFill>
                  <a:srgbClr val="000000"/>
                </a:solidFill>
                <a:effectLst/>
                <a:latin typeface="微软雅黑" panose="020B0503020204020204" pitchFamily="34" charset="-122"/>
                <a:ea typeface="微软雅黑" panose="020B0503020204020204" pitchFamily="34" charset="-122"/>
                <a:sym typeface="+mn-ea"/>
              </a:rPr>
              <a:t>按带宽计费</a:t>
            </a: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181" name="流程图: 可选过程 180"/>
          <p:cNvSpPr/>
          <p:nvPr/>
        </p:nvSpPr>
        <p:spPr>
          <a:xfrm>
            <a:off x="6422390" y="1667510"/>
            <a:ext cx="3770630" cy="588645"/>
          </a:xfrm>
          <a:prstGeom prst="flowChartAlternateProcess">
            <a:avLst/>
          </a:prstGeom>
          <a:noFill/>
          <a:ln>
            <a:solidFill>
              <a:srgbClr val="C00000"/>
            </a:solidFill>
            <a:prstDash val="solid"/>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b="1" dirty="0">
                <a:solidFill>
                  <a:schemeClr val="tx1"/>
                </a:solidFill>
                <a:effectLst/>
                <a:latin typeface="微软雅黑" panose="020B0503020204020204" pitchFamily="34" charset="-122"/>
                <a:ea typeface="微软雅黑" panose="020B0503020204020204" pitchFamily="34" charset="-122"/>
                <a:sym typeface="+mn-ea"/>
              </a:rPr>
              <a:t>采用阶梯到达模式，阶梯价格如下所示：</a:t>
            </a:r>
            <a:endParaRPr lang="zh-CN" altLang="en-US" sz="1600" b="1" dirty="0">
              <a:solidFill>
                <a:schemeClr val="tx1"/>
              </a:solidFill>
              <a:effectLst/>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2751455" y="1052195"/>
            <a:ext cx="1380490" cy="368300"/>
          </a:xfrm>
          <a:prstGeom prst="rect">
            <a:avLst/>
          </a:prstGeom>
          <a:noFill/>
        </p:spPr>
        <p:txBody>
          <a:bodyPr wrap="square" rtlCol="0">
            <a:spAutoFit/>
          </a:bodyPr>
          <a:lstStyle/>
          <a:p>
            <a:r>
              <a:rPr lang="zh-CN" altLang="en-US" b="1" dirty="0">
                <a:solidFill>
                  <a:srgbClr val="000000"/>
                </a:solidFill>
                <a:effectLst/>
                <a:latin typeface="微软雅黑" panose="020B0503020204020204" pitchFamily="34" charset="-122"/>
                <a:ea typeface="微软雅黑" panose="020B0503020204020204" pitchFamily="34" charset="-122"/>
                <a:sym typeface="+mn-ea"/>
              </a:rPr>
              <a:t>按流量计费</a:t>
            </a: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8" name="流程图: 可选过程 7"/>
          <p:cNvSpPr/>
          <p:nvPr/>
        </p:nvSpPr>
        <p:spPr>
          <a:xfrm>
            <a:off x="1556385" y="1630045"/>
            <a:ext cx="3770630" cy="588645"/>
          </a:xfrm>
          <a:prstGeom prst="flowChartAlternateProcess">
            <a:avLst/>
          </a:prstGeom>
          <a:noFill/>
          <a:ln>
            <a:solidFill>
              <a:srgbClr val="C00000"/>
            </a:solidFill>
            <a:prstDash val="solid"/>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b="1" dirty="0">
                <a:solidFill>
                  <a:srgbClr val="000000"/>
                </a:solidFill>
                <a:effectLst/>
                <a:latin typeface="微软雅黑" panose="020B0503020204020204" pitchFamily="34" charset="-122"/>
                <a:ea typeface="微软雅黑" panose="020B0503020204020204" pitchFamily="34" charset="-122"/>
                <a:sym typeface="+mn-ea"/>
              </a:rPr>
              <a:t>采用月度阶梯累进模式，阶梯价格如下：</a:t>
            </a:r>
            <a:endParaRPr lang="zh-CN" altLang="en-US" sz="1600" b="1" dirty="0">
              <a:solidFill>
                <a:schemeClr val="tx1"/>
              </a:solidFill>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495" y="316901"/>
            <a:ext cx="10515600" cy="442631"/>
          </a:xfrm>
        </p:spPr>
        <p:txBody>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3.3 </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CDN</a:t>
            </a:r>
            <a:r>
              <a:rPr>
                <a:latin typeface="微软雅黑" panose="020B0503020204020204" pitchFamily="34" charset="-122"/>
                <a:ea typeface="微软雅黑" panose="020B0503020204020204" pitchFamily="34" charset="-122"/>
                <a:cs typeface="微软雅黑" panose="020B0503020204020204" pitchFamily="34" charset="-122"/>
                <a:sym typeface="+mn-ea"/>
              </a:rPr>
              <a:t>产品</a:t>
            </a:r>
            <a:r>
              <a:rPr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增值服务</a:t>
            </a:r>
            <a:r>
              <a:rPr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资费</a:t>
            </a:r>
            <a:endParaRPr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表格 7"/>
          <p:cNvGraphicFramePr>
            <a:graphicFrameLocks noGrp="1"/>
          </p:cNvGraphicFramePr>
          <p:nvPr>
            <p:custDataLst>
              <p:tags r:id="rId1"/>
            </p:custDataLst>
          </p:nvPr>
        </p:nvGraphicFramePr>
        <p:xfrm>
          <a:off x="525780" y="4126230"/>
          <a:ext cx="3522345" cy="2340610"/>
        </p:xfrm>
        <a:graphic>
          <a:graphicData uri="http://schemas.openxmlformats.org/drawingml/2006/table">
            <a:tbl>
              <a:tblPr firstRow="1" bandRow="1">
                <a:tableStyleId>{0660B408-B3CF-4A94-85FC-2B1E0A45F4A2}</a:tableStyleId>
              </a:tblPr>
              <a:tblGrid>
                <a:gridCol w="2103755"/>
                <a:gridCol w="1418590"/>
              </a:tblGrid>
              <a:tr h="467360">
                <a:tc>
                  <a:txBody>
                    <a:bodyPr/>
                    <a:lstStyle/>
                    <a:p>
                      <a:pPr algn="ctr"/>
                      <a:r>
                        <a:rPr sz="1600" dirty="0">
                          <a:latin typeface="微软雅黑" panose="020B0503020204020204" pitchFamily="34" charset="-122"/>
                          <a:ea typeface="微软雅黑" panose="020B0503020204020204" pitchFamily="34" charset="-122"/>
                          <a:cs typeface="微软雅黑" panose="020B0503020204020204" pitchFamily="34" charset="-122"/>
                        </a:rPr>
                        <a:t>HTTPS 请求数</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sz="1600" dirty="0">
                          <a:latin typeface="微软雅黑" panose="020B0503020204020204" pitchFamily="34" charset="-122"/>
                          <a:ea typeface="微软雅黑" panose="020B0503020204020204" pitchFamily="34" charset="-122"/>
                          <a:cs typeface="微软雅黑" panose="020B0503020204020204" pitchFamily="34" charset="-122"/>
                        </a:rPr>
                        <a:t>（万次）</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rgbClr val="C00000"/>
                    </a:solidFill>
                  </a:tcPr>
                </a:tc>
                <a:tc>
                  <a:txBody>
                    <a:bodyPr/>
                    <a:lstStyle/>
                    <a:p>
                      <a:pPr algn="ctr"/>
                      <a:r>
                        <a:rPr lang="zh-CN" altLang="en-US" sz="1600" dirty="0">
                          <a:latin typeface="微软雅黑" panose="020B0503020204020204" pitchFamily="34" charset="-122"/>
                          <a:ea typeface="微软雅黑" panose="020B0503020204020204" pitchFamily="34" charset="-122"/>
                        </a:rPr>
                        <a:t>单价</a:t>
                      </a:r>
                      <a:endParaRPr lang="zh-CN" altLang="en-US"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（元/万次）</a:t>
                      </a:r>
                      <a:endParaRPr lang="zh-CN" altLang="en-US" sz="1600" dirty="0">
                        <a:latin typeface="微软雅黑" panose="020B0503020204020204" pitchFamily="34" charset="-122"/>
                        <a:ea typeface="微软雅黑" panose="020B0503020204020204" pitchFamily="34" charset="-122"/>
                      </a:endParaRPr>
                    </a:p>
                  </a:txBody>
                  <a:tcPr anchor="ctr">
                    <a:solidFill>
                      <a:srgbClr val="C00000"/>
                    </a:solidFill>
                  </a:tcPr>
                </a:tc>
              </a:tr>
              <a:tr h="374650">
                <a:tc>
                  <a:txBody>
                    <a:bodyPr/>
                    <a:lstStyle/>
                    <a:p>
                      <a:pPr algn="ctr"/>
                      <a:r>
                        <a:rPr lang="en-US" altLang="zh-CN" sz="1400" dirty="0">
                          <a:latin typeface="微软雅黑" panose="020B0503020204020204" pitchFamily="34" charset="-122"/>
                          <a:ea typeface="微软雅黑" panose="020B0503020204020204" pitchFamily="34" charset="-122"/>
                        </a:rPr>
                        <a:t>0-300（含）</a:t>
                      </a:r>
                      <a:endParaRPr lang="en-US" altLang="zh-CN" sz="1400" dirty="0">
                        <a:latin typeface="微软雅黑" panose="020B0503020204020204" pitchFamily="34" charset="-122"/>
                        <a:ea typeface="微软雅黑" panose="020B0503020204020204" pitchFamily="34" charset="-122"/>
                      </a:endParaRPr>
                    </a:p>
                  </a:txBody>
                  <a:tcPr>
                    <a:solidFill>
                      <a:srgbClr val="F2F2F2"/>
                    </a:solidFill>
                  </a:tcPr>
                </a:tc>
                <a:tc>
                  <a:txBody>
                    <a:bodyPr/>
                    <a:lstStyle/>
                    <a:p>
                      <a:pPr algn="ctr"/>
                      <a:r>
                        <a:rPr lang="en-US" altLang="zh-CN" sz="1400" dirty="0">
                          <a:latin typeface="微软雅黑" panose="020B0503020204020204" pitchFamily="34" charset="-122"/>
                          <a:ea typeface="微软雅黑" panose="020B0503020204020204" pitchFamily="34" charset="-122"/>
                        </a:rPr>
                        <a:t>免费</a:t>
                      </a:r>
                      <a:endParaRPr lang="en-US" altLang="zh-CN" sz="1400" dirty="0">
                        <a:latin typeface="微软雅黑" panose="020B0503020204020204" pitchFamily="34" charset="-122"/>
                        <a:ea typeface="微软雅黑" panose="020B0503020204020204" pitchFamily="34" charset="-122"/>
                      </a:endParaRPr>
                    </a:p>
                  </a:txBody>
                  <a:tcPr>
                    <a:solidFill>
                      <a:srgbClr val="F2F2F2"/>
                    </a:solidFill>
                  </a:tcPr>
                </a:tc>
              </a:tr>
              <a:tr h="374650">
                <a:tc>
                  <a:txBody>
                    <a:bodyPr/>
                    <a:lstStyle/>
                    <a:p>
                      <a:pPr algn="ctr"/>
                      <a:r>
                        <a:rPr lang="en-US" altLang="zh-CN" sz="1400" dirty="0">
                          <a:latin typeface="微软雅黑" panose="020B0503020204020204" pitchFamily="34" charset="-122"/>
                          <a:ea typeface="微软雅黑" panose="020B0503020204020204" pitchFamily="34" charset="-122"/>
                        </a:rPr>
                        <a:t>大于300</a:t>
                      </a:r>
                      <a:endParaRPr lang="en-US" altLang="zh-CN" sz="1400" dirty="0">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gn="ctr"/>
                      <a:r>
                        <a:rPr lang="en-US" altLang="zh-CN" sz="1400" dirty="0">
                          <a:latin typeface="微软雅黑" panose="020B0503020204020204" pitchFamily="34" charset="-122"/>
                          <a:ea typeface="微软雅黑" panose="020B0503020204020204" pitchFamily="34" charset="-122"/>
                        </a:rPr>
                        <a:t>0.05</a:t>
                      </a:r>
                      <a:endParaRPr lang="en-US" altLang="zh-CN" sz="1400" dirty="0">
                        <a:latin typeface="微软雅黑" panose="020B0503020204020204" pitchFamily="34" charset="-122"/>
                        <a:ea typeface="微软雅黑" panose="020B0503020204020204" pitchFamily="34" charset="-122"/>
                      </a:endParaRPr>
                    </a:p>
                  </a:txBody>
                  <a:tcPr>
                    <a:solidFill>
                      <a:schemeClr val="bg1">
                        <a:lumMod val="85000"/>
                      </a:schemeClr>
                    </a:solidFill>
                  </a:tcPr>
                </a:tc>
              </a:tr>
            </a:tbl>
          </a:graphicData>
        </a:graphic>
      </p:graphicFrame>
      <p:sp>
        <p:nvSpPr>
          <p:cNvPr id="5" name="文本框 4"/>
          <p:cNvSpPr txBox="1"/>
          <p:nvPr>
            <p:custDataLst>
              <p:tags r:id="rId2"/>
            </p:custDataLst>
          </p:nvPr>
        </p:nvSpPr>
        <p:spPr>
          <a:xfrm>
            <a:off x="1304925" y="2670175"/>
            <a:ext cx="2159000" cy="368300"/>
          </a:xfrm>
          <a:prstGeom prst="rect">
            <a:avLst/>
          </a:prstGeom>
          <a:noFill/>
        </p:spPr>
        <p:txBody>
          <a:bodyPr wrap="square" rtlCol="0">
            <a:spAutoFit/>
          </a:bodyPr>
          <a:lstStyle/>
          <a:p>
            <a:pPr algn="ctr"/>
            <a:r>
              <a:rPr lang="zh-CN" altLang="en-US" b="1" dirty="0">
                <a:solidFill>
                  <a:srgbClr val="000000"/>
                </a:solidFill>
                <a:effectLst/>
                <a:latin typeface="微软雅黑" panose="020B0503020204020204" pitchFamily="34" charset="-122"/>
                <a:ea typeface="微软雅黑" panose="020B0503020204020204" pitchFamily="34" charset="-122"/>
                <a:sym typeface="+mn-ea"/>
              </a:rPr>
              <a:t>HTTPS请求数资费</a:t>
            </a:r>
            <a:endParaRPr lang="zh-CN" altLang="en-US" b="1" dirty="0">
              <a:solidFill>
                <a:srgbClr val="000000"/>
              </a:solidFill>
              <a:effectLst/>
              <a:latin typeface="微软雅黑" panose="020B0503020204020204" pitchFamily="34" charset="-122"/>
              <a:ea typeface="微软雅黑" panose="020B0503020204020204" pitchFamily="34" charset="-122"/>
              <a:sym typeface="+mn-ea"/>
            </a:endParaRPr>
          </a:p>
        </p:txBody>
      </p:sp>
      <p:sp>
        <p:nvSpPr>
          <p:cNvPr id="8" name="流程图: 可选过程 7"/>
          <p:cNvSpPr/>
          <p:nvPr>
            <p:custDataLst>
              <p:tags r:id="rId3"/>
            </p:custDataLst>
          </p:nvPr>
        </p:nvSpPr>
        <p:spPr>
          <a:xfrm>
            <a:off x="600075" y="3248025"/>
            <a:ext cx="3453765" cy="588645"/>
          </a:xfrm>
          <a:prstGeom prst="flowChartAlternateProcess">
            <a:avLst/>
          </a:prstGeom>
          <a:noFill/>
          <a:ln>
            <a:solidFill>
              <a:srgbClr val="C00000"/>
            </a:solidFill>
            <a:prstDash val="solid"/>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b="1" dirty="0">
                <a:solidFill>
                  <a:srgbClr val="000000"/>
                </a:solidFill>
                <a:effectLst/>
                <a:latin typeface="微软雅黑" panose="020B0503020204020204" pitchFamily="34" charset="-122"/>
                <a:ea typeface="微软雅黑" panose="020B0503020204020204" pitchFamily="34" charset="-122"/>
                <a:sym typeface="+mn-ea"/>
              </a:rPr>
              <a:t>按用户访问HTTPS请求数</a:t>
            </a:r>
            <a:endParaRPr lang="zh-CN" altLang="en-US" sz="1600" b="1" dirty="0">
              <a:solidFill>
                <a:srgbClr val="000000"/>
              </a:solidFill>
              <a:effectLst/>
              <a:latin typeface="微软雅黑" panose="020B0503020204020204" pitchFamily="34" charset="-122"/>
              <a:ea typeface="微软雅黑" panose="020B0503020204020204" pitchFamily="34" charset="-122"/>
              <a:sym typeface="+mn-ea"/>
            </a:endParaRPr>
          </a:p>
          <a:p>
            <a:pPr algn="ctr" fontAlgn="auto"/>
            <a:r>
              <a:rPr lang="zh-CN" altLang="en-US" sz="1600" b="1" dirty="0">
                <a:solidFill>
                  <a:srgbClr val="000000"/>
                </a:solidFill>
                <a:effectLst/>
                <a:latin typeface="微软雅黑" panose="020B0503020204020204" pitchFamily="34" charset="-122"/>
                <a:ea typeface="微软雅黑" panose="020B0503020204020204" pitchFamily="34" charset="-122"/>
                <a:sym typeface="+mn-ea"/>
              </a:rPr>
              <a:t>次数单独计费。</a:t>
            </a:r>
            <a:endParaRPr lang="zh-CN" altLang="en-US" sz="1600" b="1" dirty="0">
              <a:solidFill>
                <a:srgbClr val="000000"/>
              </a:solidFill>
              <a:effectLst/>
              <a:latin typeface="微软雅黑" panose="020B0503020204020204" pitchFamily="34" charset="-122"/>
              <a:ea typeface="微软雅黑" panose="020B0503020204020204" pitchFamily="34" charset="-122"/>
              <a:sym typeface="+mn-ea"/>
            </a:endParaRPr>
          </a:p>
        </p:txBody>
      </p:sp>
      <p:graphicFrame>
        <p:nvGraphicFramePr>
          <p:cNvPr id="15" name="表格 7"/>
          <p:cNvGraphicFramePr>
            <a:graphicFrameLocks noGrp="1"/>
          </p:cNvGraphicFramePr>
          <p:nvPr>
            <p:custDataLst>
              <p:tags r:id="rId4"/>
            </p:custDataLst>
          </p:nvPr>
        </p:nvGraphicFramePr>
        <p:xfrm>
          <a:off x="4369435" y="4126230"/>
          <a:ext cx="3522345" cy="2340610"/>
        </p:xfrm>
        <a:graphic>
          <a:graphicData uri="http://schemas.openxmlformats.org/drawingml/2006/table">
            <a:tbl>
              <a:tblPr firstRow="1" bandRow="1">
                <a:tableStyleId>{0660B408-B3CF-4A94-85FC-2B1E0A45F4A2}</a:tableStyleId>
              </a:tblPr>
              <a:tblGrid>
                <a:gridCol w="2103755"/>
                <a:gridCol w="1418590"/>
              </a:tblGrid>
              <a:tr h="467360">
                <a:tc>
                  <a:txBody>
                    <a:bodyPr/>
                    <a:lstStyle/>
                    <a:p>
                      <a:pPr algn="ctr"/>
                      <a:r>
                        <a:rPr lang="en-US" altLang="zh-CN" sz="1600" dirty="0">
                          <a:latin typeface="微软雅黑" panose="020B0503020204020204" pitchFamily="34" charset="-122"/>
                          <a:ea typeface="微软雅黑" panose="020B0503020204020204" pitchFamily="34" charset="-122"/>
                          <a:sym typeface="+mn-ea"/>
                        </a:rPr>
                        <a:t>QUIC请求数</a:t>
                      </a:r>
                      <a:endParaRPr lang="en-US" altLang="zh-CN" sz="1600" dirty="0">
                        <a:latin typeface="微软雅黑" panose="020B0503020204020204" pitchFamily="34" charset="-122"/>
                        <a:ea typeface="微软雅黑" panose="020B0503020204020204" pitchFamily="34" charset="-122"/>
                        <a:sym typeface="+mn-ea"/>
                      </a:endParaRPr>
                    </a:p>
                    <a:p>
                      <a:pPr algn="ctr"/>
                      <a:r>
                        <a:rPr lang="zh-CN" altLang="en-US"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万次）</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solidFill>
                      <a:srgbClr val="C00000"/>
                    </a:solidFill>
                  </a:tcPr>
                </a:tc>
                <a:tc>
                  <a:txBody>
                    <a:bodyPr/>
                    <a:lstStyle/>
                    <a:p>
                      <a:pPr algn="ctr"/>
                      <a:r>
                        <a:rPr lang="zh-CN" altLang="en-US" sz="1600" dirty="0">
                          <a:latin typeface="微软雅黑" panose="020B0503020204020204" pitchFamily="34" charset="-122"/>
                          <a:ea typeface="微软雅黑" panose="020B0503020204020204" pitchFamily="34" charset="-122"/>
                        </a:rPr>
                        <a:t>单价</a:t>
                      </a:r>
                      <a:endParaRPr lang="zh-CN" altLang="en-US"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（元/万次）</a:t>
                      </a:r>
                      <a:endParaRPr lang="zh-CN" altLang="en-US" sz="1600" dirty="0">
                        <a:latin typeface="微软雅黑" panose="020B0503020204020204" pitchFamily="34" charset="-122"/>
                        <a:ea typeface="微软雅黑" panose="020B0503020204020204" pitchFamily="34" charset="-122"/>
                      </a:endParaRPr>
                    </a:p>
                  </a:txBody>
                  <a:tcPr anchor="ctr">
                    <a:solidFill>
                      <a:srgbClr val="C00000"/>
                    </a:solidFill>
                  </a:tcPr>
                </a:tc>
              </a:tr>
              <a:tr h="374650">
                <a:tc>
                  <a:txBody>
                    <a:bodyPr/>
                    <a:lstStyle/>
                    <a:p>
                      <a:pPr algn="ctr"/>
                      <a:r>
                        <a:rPr lang="zh-CN" altLang="en-US" sz="1400" dirty="0">
                          <a:latin typeface="微软雅黑" panose="020B0503020204020204" pitchFamily="34" charset="-122"/>
                          <a:ea typeface="微软雅黑" panose="020B0503020204020204" pitchFamily="34" charset="-122"/>
                        </a:rPr>
                        <a:t>次数</a:t>
                      </a:r>
                      <a:endParaRPr lang="zh-CN" altLang="en-US" sz="1400" dirty="0">
                        <a:latin typeface="微软雅黑" panose="020B0503020204020204" pitchFamily="34" charset="-122"/>
                        <a:ea typeface="微软雅黑" panose="020B0503020204020204" pitchFamily="34" charset="-122"/>
                      </a:endParaRPr>
                    </a:p>
                  </a:txBody>
                  <a:tcPr>
                    <a:solidFill>
                      <a:srgbClr val="F2F2F2"/>
                    </a:solidFill>
                  </a:tcPr>
                </a:tc>
                <a:tc>
                  <a:txBody>
                    <a:bodyPr/>
                    <a:lstStyle/>
                    <a:p>
                      <a:pPr algn="ctr"/>
                      <a:r>
                        <a:rPr lang="en-US" altLang="zh-CN" sz="1400" dirty="0">
                          <a:latin typeface="微软雅黑" panose="020B0503020204020204" pitchFamily="34" charset="-122"/>
                          <a:ea typeface="微软雅黑" panose="020B0503020204020204" pitchFamily="34" charset="-122"/>
                        </a:rPr>
                        <a:t>0.05</a:t>
                      </a:r>
                      <a:endParaRPr lang="en-US" altLang="zh-CN" sz="1400" dirty="0">
                        <a:latin typeface="微软雅黑" panose="020B0503020204020204" pitchFamily="34" charset="-122"/>
                        <a:ea typeface="微软雅黑" panose="020B0503020204020204" pitchFamily="34" charset="-122"/>
                      </a:endParaRPr>
                    </a:p>
                  </a:txBody>
                  <a:tcPr>
                    <a:solidFill>
                      <a:srgbClr val="F2F2F2"/>
                    </a:solidFill>
                  </a:tcPr>
                </a:tc>
              </a:tr>
            </a:tbl>
          </a:graphicData>
        </a:graphic>
      </p:graphicFrame>
      <p:sp>
        <p:nvSpPr>
          <p:cNvPr id="16" name="文本框 15"/>
          <p:cNvSpPr txBox="1"/>
          <p:nvPr>
            <p:custDataLst>
              <p:tags r:id="rId5"/>
            </p:custDataLst>
          </p:nvPr>
        </p:nvSpPr>
        <p:spPr>
          <a:xfrm>
            <a:off x="4881880" y="2670175"/>
            <a:ext cx="2733675" cy="368300"/>
          </a:xfrm>
          <a:prstGeom prst="rect">
            <a:avLst/>
          </a:prstGeom>
          <a:noFill/>
        </p:spPr>
        <p:txBody>
          <a:bodyPr wrap="square" rtlCol="0">
            <a:spAutoFit/>
          </a:bodyPr>
          <a:lstStyle/>
          <a:p>
            <a:pPr algn="ctr"/>
            <a:r>
              <a:rPr lang="zh-CN" altLang="en-US" b="1" dirty="0">
                <a:solidFill>
                  <a:srgbClr val="000000"/>
                </a:solidFill>
                <a:effectLst/>
                <a:latin typeface="微软雅黑" panose="020B0503020204020204" pitchFamily="34" charset="-122"/>
                <a:ea typeface="微软雅黑" panose="020B0503020204020204" pitchFamily="34" charset="-122"/>
                <a:sym typeface="+mn-ea"/>
              </a:rPr>
              <a:t>QUIC访问请求数资费</a:t>
            </a:r>
            <a:endParaRPr lang="zh-CN" altLang="en-US" b="1" dirty="0">
              <a:solidFill>
                <a:srgbClr val="000000"/>
              </a:solidFill>
              <a:effectLst/>
              <a:latin typeface="微软雅黑" panose="020B0503020204020204" pitchFamily="34" charset="-122"/>
              <a:ea typeface="微软雅黑" panose="020B0503020204020204" pitchFamily="34" charset="-122"/>
              <a:sym typeface="+mn-ea"/>
            </a:endParaRPr>
          </a:p>
        </p:txBody>
      </p:sp>
      <p:sp>
        <p:nvSpPr>
          <p:cNvPr id="17" name="流程图: 可选过程 16"/>
          <p:cNvSpPr/>
          <p:nvPr>
            <p:custDataLst>
              <p:tags r:id="rId6"/>
            </p:custDataLst>
          </p:nvPr>
        </p:nvSpPr>
        <p:spPr>
          <a:xfrm>
            <a:off x="4443730" y="3248025"/>
            <a:ext cx="3453765" cy="588645"/>
          </a:xfrm>
          <a:prstGeom prst="flowChartAlternateProcess">
            <a:avLst/>
          </a:prstGeom>
          <a:noFill/>
          <a:ln>
            <a:solidFill>
              <a:srgbClr val="C00000"/>
            </a:solidFill>
            <a:prstDash val="solid"/>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b="1" dirty="0">
                <a:solidFill>
                  <a:srgbClr val="000000"/>
                </a:solidFill>
                <a:effectLst/>
                <a:latin typeface="微软雅黑" panose="020B0503020204020204" pitchFamily="34" charset="-122"/>
                <a:ea typeface="微软雅黑" panose="020B0503020204020204" pitchFamily="34" charset="-122"/>
                <a:sym typeface="+mn-ea"/>
              </a:rPr>
              <a:t>按用户访问的QUIC请求数</a:t>
            </a:r>
            <a:endParaRPr lang="zh-CN" altLang="en-US" sz="1600" b="1" dirty="0">
              <a:solidFill>
                <a:srgbClr val="000000"/>
              </a:solidFill>
              <a:effectLst/>
              <a:latin typeface="微软雅黑" panose="020B0503020204020204" pitchFamily="34" charset="-122"/>
              <a:ea typeface="微软雅黑" panose="020B0503020204020204" pitchFamily="34" charset="-122"/>
              <a:sym typeface="+mn-ea"/>
            </a:endParaRPr>
          </a:p>
          <a:p>
            <a:pPr algn="ctr" fontAlgn="auto"/>
            <a:r>
              <a:rPr lang="zh-CN" altLang="en-US" sz="1600" b="1" dirty="0">
                <a:solidFill>
                  <a:srgbClr val="000000"/>
                </a:solidFill>
                <a:effectLst/>
                <a:latin typeface="微软雅黑" panose="020B0503020204020204" pitchFamily="34" charset="-122"/>
                <a:ea typeface="微软雅黑" panose="020B0503020204020204" pitchFamily="34" charset="-122"/>
                <a:sym typeface="+mn-ea"/>
              </a:rPr>
              <a:t>次数单独计费。</a:t>
            </a:r>
            <a:endParaRPr lang="zh-CN" altLang="en-US" sz="1600" b="1" dirty="0">
              <a:solidFill>
                <a:srgbClr val="000000"/>
              </a:solidFill>
              <a:effectLst/>
              <a:latin typeface="微软雅黑" panose="020B0503020204020204" pitchFamily="34" charset="-122"/>
              <a:ea typeface="微软雅黑" panose="020B0503020204020204" pitchFamily="34" charset="-122"/>
              <a:sym typeface="+mn-ea"/>
            </a:endParaRPr>
          </a:p>
        </p:txBody>
      </p:sp>
      <p:graphicFrame>
        <p:nvGraphicFramePr>
          <p:cNvPr id="19" name="表格 7"/>
          <p:cNvGraphicFramePr>
            <a:graphicFrameLocks noGrp="1"/>
          </p:cNvGraphicFramePr>
          <p:nvPr>
            <p:custDataLst>
              <p:tags r:id="rId7"/>
            </p:custDataLst>
          </p:nvPr>
        </p:nvGraphicFramePr>
        <p:xfrm>
          <a:off x="8232775" y="4126230"/>
          <a:ext cx="3522345" cy="2340610"/>
        </p:xfrm>
        <a:graphic>
          <a:graphicData uri="http://schemas.openxmlformats.org/drawingml/2006/table">
            <a:tbl>
              <a:tblPr firstRow="1" bandRow="1">
                <a:tableStyleId>{0660B408-B3CF-4A94-85FC-2B1E0A45F4A2}</a:tableStyleId>
              </a:tblPr>
              <a:tblGrid>
                <a:gridCol w="2103755"/>
                <a:gridCol w="1418590"/>
              </a:tblGrid>
              <a:tr h="467360">
                <a:tc>
                  <a:txBody>
                    <a:bodyPr/>
                    <a:lstStyle/>
                    <a:p>
                      <a:pPr algn="ctr"/>
                      <a:r>
                        <a:rPr sz="1600" dirty="0">
                          <a:latin typeface="微软雅黑" panose="020B0503020204020204" pitchFamily="34" charset="-122"/>
                          <a:ea typeface="微软雅黑" panose="020B0503020204020204" pitchFamily="34" charset="-122"/>
                          <a:cs typeface="微软雅黑" panose="020B0503020204020204" pitchFamily="34" charset="-122"/>
                        </a:rPr>
                        <a:t>实时日志投递</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sz="1600" dirty="0">
                          <a:latin typeface="微软雅黑" panose="020B0503020204020204" pitchFamily="34" charset="-122"/>
                          <a:ea typeface="微软雅黑" panose="020B0503020204020204" pitchFamily="34" charset="-122"/>
                          <a:cs typeface="微软雅黑" panose="020B0503020204020204" pitchFamily="34" charset="-122"/>
                        </a:rPr>
                        <a:t>万条）</a:t>
                      </a:r>
                      <a:endParaRPr lang="zh-CN" sz="16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rgbClr val="C00000"/>
                    </a:solidFill>
                  </a:tcPr>
                </a:tc>
                <a:tc>
                  <a:txBody>
                    <a:bodyPr/>
                    <a:lstStyle/>
                    <a:p>
                      <a:pPr algn="ctr"/>
                      <a:r>
                        <a:rPr lang="zh-CN" altLang="en-US" sz="1600" dirty="0">
                          <a:latin typeface="微软雅黑" panose="020B0503020204020204" pitchFamily="34" charset="-122"/>
                          <a:ea typeface="微软雅黑" panose="020B0503020204020204" pitchFamily="34" charset="-122"/>
                        </a:rPr>
                        <a:t>单价</a:t>
                      </a:r>
                      <a:endParaRPr lang="zh-CN" altLang="en-US"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（元/万条）</a:t>
                      </a:r>
                      <a:endParaRPr lang="zh-CN" altLang="en-US" sz="1600" dirty="0">
                        <a:latin typeface="微软雅黑" panose="020B0503020204020204" pitchFamily="34" charset="-122"/>
                        <a:ea typeface="微软雅黑" panose="020B0503020204020204" pitchFamily="34" charset="-122"/>
                      </a:endParaRPr>
                    </a:p>
                  </a:txBody>
                  <a:tcPr anchor="ctr">
                    <a:solidFill>
                      <a:srgbClr val="C00000"/>
                    </a:solidFill>
                  </a:tcPr>
                </a:tc>
              </a:tr>
              <a:tr h="374650">
                <a:tc>
                  <a:txBody>
                    <a:bodyPr/>
                    <a:lstStyle/>
                    <a:p>
                      <a:pPr algn="ctr"/>
                      <a:r>
                        <a:rPr lang="zh-CN" altLang="en-US" sz="1400" dirty="0">
                          <a:latin typeface="微软雅黑" panose="020B0503020204020204" pitchFamily="34" charset="-122"/>
                          <a:ea typeface="微软雅黑" panose="020B0503020204020204" pitchFamily="34" charset="-122"/>
                        </a:rPr>
                        <a:t>条数</a:t>
                      </a:r>
                      <a:endParaRPr lang="zh-CN" altLang="en-US" sz="1400" dirty="0">
                        <a:latin typeface="微软雅黑" panose="020B0503020204020204" pitchFamily="34" charset="-122"/>
                        <a:ea typeface="微软雅黑" panose="020B0503020204020204" pitchFamily="34" charset="-122"/>
                      </a:endParaRPr>
                    </a:p>
                  </a:txBody>
                  <a:tcPr>
                    <a:solidFill>
                      <a:srgbClr val="F2F2F2"/>
                    </a:solidFill>
                  </a:tcPr>
                </a:tc>
                <a:tc>
                  <a:txBody>
                    <a:bodyPr/>
                    <a:lstStyle/>
                    <a:p>
                      <a:pPr algn="ctr"/>
                      <a:r>
                        <a:rPr lang="en-US" altLang="zh-CN" sz="1400" dirty="0">
                          <a:latin typeface="微软雅黑" panose="020B0503020204020204" pitchFamily="34" charset="-122"/>
                          <a:ea typeface="微软雅黑" panose="020B0503020204020204" pitchFamily="34" charset="-122"/>
                        </a:rPr>
                        <a:t>0.01</a:t>
                      </a:r>
                      <a:endParaRPr lang="en-US" altLang="zh-CN" sz="1400" dirty="0">
                        <a:latin typeface="微软雅黑" panose="020B0503020204020204" pitchFamily="34" charset="-122"/>
                        <a:ea typeface="微软雅黑" panose="020B0503020204020204" pitchFamily="34" charset="-122"/>
                      </a:endParaRPr>
                    </a:p>
                  </a:txBody>
                  <a:tcPr>
                    <a:solidFill>
                      <a:srgbClr val="F2F2F2"/>
                    </a:solidFill>
                  </a:tcPr>
                </a:tc>
              </a:tr>
            </a:tbl>
          </a:graphicData>
        </a:graphic>
      </p:graphicFrame>
      <p:sp>
        <p:nvSpPr>
          <p:cNvPr id="20" name="文本框 19"/>
          <p:cNvSpPr txBox="1"/>
          <p:nvPr>
            <p:custDataLst>
              <p:tags r:id="rId8"/>
            </p:custDataLst>
          </p:nvPr>
        </p:nvSpPr>
        <p:spPr>
          <a:xfrm>
            <a:off x="8778240" y="2670175"/>
            <a:ext cx="2431415" cy="368300"/>
          </a:xfrm>
          <a:prstGeom prst="rect">
            <a:avLst/>
          </a:prstGeom>
          <a:noFill/>
        </p:spPr>
        <p:txBody>
          <a:bodyPr wrap="square" rtlCol="0">
            <a:spAutoFit/>
          </a:bodyPr>
          <a:lstStyle/>
          <a:p>
            <a:pPr algn="ctr"/>
            <a:r>
              <a:rPr lang="zh-CN" altLang="en-US" b="1" dirty="0">
                <a:solidFill>
                  <a:srgbClr val="000000"/>
                </a:solidFill>
                <a:effectLst/>
                <a:latin typeface="微软雅黑" panose="020B0503020204020204" pitchFamily="34" charset="-122"/>
                <a:ea typeface="微软雅黑" panose="020B0503020204020204" pitchFamily="34" charset="-122"/>
                <a:sym typeface="+mn-ea"/>
              </a:rPr>
              <a:t>实时日志投递资费</a:t>
            </a:r>
            <a:endParaRPr lang="zh-CN" altLang="en-US" b="1" dirty="0">
              <a:solidFill>
                <a:srgbClr val="000000"/>
              </a:solidFill>
              <a:effectLst/>
              <a:latin typeface="微软雅黑" panose="020B0503020204020204" pitchFamily="34" charset="-122"/>
              <a:ea typeface="微软雅黑" panose="020B0503020204020204" pitchFamily="34" charset="-122"/>
              <a:sym typeface="+mn-ea"/>
            </a:endParaRPr>
          </a:p>
        </p:txBody>
      </p:sp>
      <p:sp>
        <p:nvSpPr>
          <p:cNvPr id="21" name="流程图: 可选过程 20"/>
          <p:cNvSpPr/>
          <p:nvPr>
            <p:custDataLst>
              <p:tags r:id="rId9"/>
            </p:custDataLst>
          </p:nvPr>
        </p:nvSpPr>
        <p:spPr>
          <a:xfrm>
            <a:off x="8307070" y="3248025"/>
            <a:ext cx="3453765" cy="588645"/>
          </a:xfrm>
          <a:prstGeom prst="flowChartAlternateProcess">
            <a:avLst/>
          </a:prstGeom>
          <a:noFill/>
          <a:ln>
            <a:solidFill>
              <a:srgbClr val="C00000"/>
            </a:solidFill>
            <a:prstDash val="solid"/>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b="1" dirty="0">
                <a:solidFill>
                  <a:srgbClr val="000000"/>
                </a:solidFill>
                <a:effectLst/>
                <a:latin typeface="微软雅黑" panose="020B0503020204020204" pitchFamily="34" charset="-122"/>
                <a:ea typeface="微软雅黑" panose="020B0503020204020204" pitchFamily="34" charset="-122"/>
                <a:sym typeface="+mn-ea"/>
              </a:rPr>
              <a:t>按投递日志量单独计费。</a:t>
            </a:r>
            <a:endParaRPr lang="zh-CN" altLang="en-US" sz="1600" b="1" dirty="0">
              <a:solidFill>
                <a:schemeClr val="tx1"/>
              </a:solidFill>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25780" y="906780"/>
            <a:ext cx="11162665" cy="1266190"/>
          </a:xfrm>
          <a:prstGeom prst="rect">
            <a:avLst/>
          </a:prstGeom>
        </p:spPr>
        <p:txBody>
          <a:bodyPr>
            <a:noAutofit/>
          </a:bodyPr>
          <a:p>
            <a:pPr marL="285750" indent="-285750" algn="just" defTabSz="266700">
              <a:lnSpc>
                <a:spcPct val="150000"/>
              </a:lnSpc>
              <a:spcAft>
                <a:spcPct val="0"/>
              </a:spcAft>
              <a:buClr>
                <a:srgbClr val="C00000"/>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sym typeface="+mn-ea"/>
              </a:rPr>
              <a:t>客户可根据业务需求选择是否叠加增值服务，增值服务不可单独订购。</a:t>
            </a:r>
            <a:endParaRPr lang="zh-CN" altLang="en-US" sz="2000" b="0" dirty="0">
              <a:latin typeface="微软雅黑" panose="020B0503020204020204" pitchFamily="34" charset="-122"/>
              <a:ea typeface="微软雅黑" panose="020B0503020204020204" pitchFamily="34" charset="-122"/>
            </a:endParaRPr>
          </a:p>
          <a:p>
            <a:pPr marL="285750" indent="-285750" algn="just" defTabSz="266700">
              <a:lnSpc>
                <a:spcPct val="150000"/>
              </a:lnSpc>
              <a:spcAft>
                <a:spcPct val="0"/>
              </a:spcAft>
              <a:buClr>
                <a:srgbClr val="C00000"/>
              </a:buClr>
              <a:buFont typeface="Wingdings" panose="05000000000000000000" charset="0"/>
              <a:buChar char="p"/>
            </a:pPr>
            <a:r>
              <a:rPr lang="zh-CN" altLang="en-US" sz="2000" b="0" dirty="0">
                <a:latin typeface="微软雅黑" panose="020B0503020204020204" pitchFamily="34" charset="-122"/>
                <a:ea typeface="微软雅黑" panose="020B0503020204020204" pitchFamily="34" charset="-122"/>
              </a:rPr>
              <a:t>增值服务资费包含HTTPS请求数资费、QUIC访问请求数资费、实时日志投递服务资费。</a:t>
            </a:r>
            <a:endParaRPr lang="zh-CN" altLang="en-US" sz="2000" b="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500" y="83820"/>
            <a:ext cx="10515600" cy="751205"/>
          </a:xfrm>
        </p:spPr>
        <p:txBody>
          <a:bodyPr/>
          <a:lstStyle/>
          <a:p>
            <a:pPr algn="l">
              <a:buClrTx/>
              <a:buSzTx/>
              <a:buFontTx/>
            </a:pPr>
            <a:r>
              <a:rPr lang="en-US" altLang="zh-C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3.4</a:t>
            </a:r>
            <a:r>
              <a:rPr lang="en-US" altLang="zh-CN" sz="2400" b="1" dirty="0">
                <a:solidFill>
                  <a:schemeClr val="tx1"/>
                </a:solidFill>
                <a:latin typeface="微软雅黑" panose="020B0503020204020204" pitchFamily="34" charset="-122"/>
                <a:ea typeface="微软雅黑" panose="020B0503020204020204" pitchFamily="34" charset="-122"/>
                <a:cs typeface="+mn-cs"/>
                <a:sym typeface="+mn-ea"/>
              </a:rPr>
              <a:t> </a:t>
            </a:r>
            <a:r>
              <a:rPr>
                <a:latin typeface="Arial" panose="020B0604020202020204" pitchFamily="34" charset="0"/>
                <a:ea typeface="汉仪君黑-55W" panose="00020600040101010101" charset="-122"/>
                <a:sym typeface="+mn-ea"/>
              </a:rPr>
              <a:t>折扣管理</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2" name="文本框 1"/>
          <p:cNvSpPr txBox="1"/>
          <p:nvPr>
            <p:custDataLst>
              <p:tags r:id="rId1"/>
            </p:custDataLst>
          </p:nvPr>
        </p:nvSpPr>
        <p:spPr>
          <a:xfrm>
            <a:off x="746760" y="835025"/>
            <a:ext cx="10887075" cy="2232025"/>
          </a:xfrm>
          <a:prstGeom prst="rect">
            <a:avLst/>
          </a:prstGeom>
          <a:noFill/>
        </p:spPr>
        <p:txBody>
          <a:bodyPr wrap="square" rtlCol="0">
            <a:noAutofit/>
          </a:bodyPr>
          <a:lstStyle/>
          <a:p>
            <a:pPr marL="285750" indent="-285750" algn="l">
              <a:lnSpc>
                <a:spcPct val="160000"/>
              </a:lnSpc>
              <a:buClr>
                <a:srgbClr val="C00000"/>
              </a:buClr>
              <a:buSzTx/>
              <a:buFont typeface="Wingdings" panose="05000000000000000000" charset="0"/>
              <a:buChar char="p"/>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中国联通CDN产品折扣采取“集团统一管理、分级授权”的管理模式。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150000"/>
              </a:lnSpc>
              <a:buClr>
                <a:srgbClr val="C00000"/>
              </a:buClr>
              <a:buSzTx/>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标准产品：各省分公司管理权限为8.5折（含）及以上；低于8.5折的价格由各省分公司通过OOP向集团公司提交审批。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a:lnSpc>
                <a:spcPct val="160000"/>
              </a:lnSpc>
              <a:buClr>
                <a:srgbClr val="C00000"/>
              </a:buClr>
              <a:buSzTx/>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定制产品：各省分公司通过OOP按“一事一议”的方式提交集团公司审批。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p:cNvPicPr>
            <a:picLocks noChangeAspect="1"/>
          </p:cNvPicPr>
          <p:nvPr/>
        </p:nvPicPr>
        <p:blipFill>
          <a:blip r:embed="rId2"/>
          <a:srcRect t="20123" b="11199"/>
          <a:stretch>
            <a:fillRect/>
          </a:stretch>
        </p:blipFill>
        <p:spPr>
          <a:xfrm>
            <a:off x="5093970" y="3067050"/>
            <a:ext cx="6629400" cy="3259455"/>
          </a:xfrm>
          <a:prstGeom prst="rect">
            <a:avLst/>
          </a:prstGeom>
          <a:ln>
            <a:solidFill>
              <a:srgbClr val="C00000"/>
            </a:solidFill>
          </a:ln>
        </p:spPr>
      </p:pic>
      <p:pic>
        <p:nvPicPr>
          <p:cNvPr id="20" name="图片 19"/>
          <p:cNvPicPr>
            <a:picLocks noChangeAspect="1"/>
          </p:cNvPicPr>
          <p:nvPr/>
        </p:nvPicPr>
        <p:blipFill>
          <a:blip r:embed="rId3"/>
          <a:stretch>
            <a:fillRect/>
          </a:stretch>
        </p:blipFill>
        <p:spPr>
          <a:xfrm>
            <a:off x="548005" y="3363595"/>
            <a:ext cx="5667375" cy="2764155"/>
          </a:xfrm>
          <a:prstGeom prst="rect">
            <a:avLst/>
          </a:prstGeom>
          <a:ln>
            <a:solidFill>
              <a:srgbClr val="C00000"/>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1"/>
          <p:cNvSpPr txBox="1"/>
          <p:nvPr/>
        </p:nvSpPr>
        <p:spPr>
          <a:xfrm>
            <a:off x="9223376" y="6356351"/>
            <a:ext cx="27432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28" name="任意多边形 27"/>
          <p:cNvSpPr/>
          <p:nvPr/>
        </p:nvSpPr>
        <p:spPr>
          <a:xfrm>
            <a:off x="0" y="835731"/>
            <a:ext cx="4257892" cy="4502673"/>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圆角矩形 31"/>
          <p:cNvSpPr/>
          <p:nvPr/>
        </p:nvSpPr>
        <p:spPr>
          <a:xfrm rot="20126388">
            <a:off x="2913656" y="4834896"/>
            <a:ext cx="465306" cy="39968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任意多边形 33"/>
          <p:cNvSpPr/>
          <p:nvPr/>
        </p:nvSpPr>
        <p:spPr>
          <a:xfrm>
            <a:off x="10317478" y="5223695"/>
            <a:ext cx="1874522" cy="1634305"/>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文本框 12"/>
          <p:cNvSpPr txBox="1"/>
          <p:nvPr/>
        </p:nvSpPr>
        <p:spPr>
          <a:xfrm>
            <a:off x="812588" y="1591428"/>
            <a:ext cx="1651638" cy="92333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目录</a:t>
            </a:r>
            <a:endParaRPr kumimoji="0" 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15" name="直接连接符 14"/>
          <p:cNvCxnSpPr/>
          <p:nvPr/>
        </p:nvCxnSpPr>
        <p:spPr>
          <a:xfrm>
            <a:off x="681959" y="3897578"/>
            <a:ext cx="2321169" cy="0"/>
          </a:xfrm>
          <a:prstGeom prst="line">
            <a:avLst/>
          </a:prstGeom>
          <a:ln w="6985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91298" y="2911788"/>
            <a:ext cx="1538242" cy="461665"/>
          </a:xfrm>
          <a:prstGeom prst="rect">
            <a:avLst/>
          </a:prstGeom>
        </p:spPr>
        <p:txBody>
          <a:bodyPr wrap="none">
            <a:spAutoFit/>
          </a:bodyPr>
          <a:lstStyle>
            <a:lvl1pPr marL="0" marR="0" indent="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1pPr>
            <a:lvl2pPr marL="0" marR="0" indent="457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2pPr>
            <a:lvl3pPr marL="0" marR="0" indent="914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3pPr>
            <a:lvl4pPr marL="0" marR="0" indent="1371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4pPr>
            <a:lvl5pPr marL="0" marR="0" indent="18288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5pPr>
            <a:lvl6pPr marL="0" marR="0" indent="22860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6pPr>
            <a:lvl7pPr marL="0" marR="0" indent="2743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7pPr>
            <a:lvl8pPr marL="0" marR="0" indent="3200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8pPr>
            <a:lvl9pPr marL="0" marR="0" indent="3657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9pPr>
          </a:lstStyle>
          <a:p>
            <a:pPr marL="0" marR="0" lvl="0" indent="0" algn="ctr" defTabSz="908685"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rPr>
              <a:t>CONTENTS</a:t>
            </a:r>
            <a:endPar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endParaRPr>
          </a:p>
        </p:txBody>
      </p:sp>
      <p:sp>
        <p:nvSpPr>
          <p:cNvPr id="3" name="圆角矩形 2"/>
          <p:cNvSpPr/>
          <p:nvPr/>
        </p:nvSpPr>
        <p:spPr>
          <a:xfrm>
            <a:off x="4538498" y="146415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一、</a:t>
            </a:r>
            <a:r>
              <a:rPr lang="en-US" altLang="zh-CN"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CDN</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产品市场及客户</a:t>
            </a:r>
            <a:endPar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5" name="圆角矩形 17"/>
          <p:cNvSpPr/>
          <p:nvPr/>
        </p:nvSpPr>
        <p:spPr>
          <a:xfrm>
            <a:off x="4538498" y="434642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四、产品运营及开通</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17"/>
          <p:cNvSpPr/>
          <p:nvPr/>
        </p:nvSpPr>
        <p:spPr>
          <a:xfrm>
            <a:off x="4538498" y="242491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二、</a:t>
            </a: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产品功能及建设进度</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圆角矩形 17"/>
          <p:cNvSpPr/>
          <p:nvPr/>
        </p:nvSpPr>
        <p:spPr>
          <a:xfrm>
            <a:off x="4538498" y="338566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三、产品计费</a:t>
            </a: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及结算规则</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圆角矩形 17"/>
          <p:cNvSpPr/>
          <p:nvPr/>
        </p:nvSpPr>
        <p:spPr>
          <a:xfrm>
            <a:off x="4538498" y="530717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五、其他相关工作</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500" y="83820"/>
            <a:ext cx="10515600" cy="751205"/>
          </a:xfrm>
        </p:spPr>
        <p:txBody>
          <a:bodyPr/>
          <a:lstStyle/>
          <a:p>
            <a:pPr algn="l">
              <a:buClrTx/>
              <a:buSzTx/>
              <a:buFontTx/>
            </a:pPr>
            <a:r>
              <a:rPr lang="en-US" altLang="zh-CN" sz="2400" b="1" dirty="0">
                <a:solidFill>
                  <a:schemeClr val="tx1"/>
                </a:solidFill>
                <a:latin typeface="微软雅黑" panose="020B0503020204020204" pitchFamily="34" charset="-122"/>
                <a:ea typeface="微软雅黑" panose="020B0503020204020204" pitchFamily="34" charset="-122"/>
                <a:cs typeface="+mn-cs"/>
                <a:sym typeface="+mn-ea"/>
              </a:rPr>
              <a:t>4.1 </a:t>
            </a:r>
            <a:r>
              <a:rPr lang="zh-CN" altLang="en-US" sz="2400" b="1" dirty="0">
                <a:solidFill>
                  <a:schemeClr val="tx1"/>
                </a:solidFill>
                <a:latin typeface="微软雅黑" panose="020B0503020204020204" pitchFamily="34" charset="-122"/>
                <a:ea typeface="微软雅黑" panose="020B0503020204020204" pitchFamily="34" charset="-122"/>
                <a:cs typeface="+mn-cs"/>
                <a:sym typeface="+mn-ea"/>
              </a:rPr>
              <a:t>政企运营平台</a:t>
            </a:r>
            <a:r>
              <a:rPr lang="zh-CN" altLang="en-US" sz="2400" b="1" dirty="0">
                <a:solidFill>
                  <a:schemeClr val="tx1"/>
                </a:solidFill>
                <a:latin typeface="微软雅黑" panose="020B0503020204020204" pitchFamily="34" charset="-122"/>
                <a:ea typeface="微软雅黑" panose="020B0503020204020204" pitchFamily="34" charset="-122"/>
                <a:cs typeface="+mn-cs"/>
              </a:rPr>
              <a:t>-业务订购（</a:t>
            </a:r>
            <a:r>
              <a:rPr sz="2400" b="1" dirty="0">
                <a:solidFill>
                  <a:schemeClr val="tx1"/>
                </a:solidFill>
                <a:latin typeface="微软雅黑" panose="020B0503020204020204" pitchFamily="34" charset="-122"/>
                <a:ea typeface="微软雅黑" panose="020B0503020204020204" pitchFamily="34" charset="-122"/>
                <a:cs typeface="+mn-cs"/>
              </a:rPr>
              <a:t>1/</a:t>
            </a:r>
            <a:r>
              <a:rPr lang="en-US" altLang="zh-CN" sz="2400" b="1" dirty="0">
                <a:solidFill>
                  <a:schemeClr val="tx1"/>
                </a:solidFill>
                <a:latin typeface="微软雅黑" panose="020B0503020204020204" pitchFamily="34" charset="-122"/>
                <a:ea typeface="微软雅黑" panose="020B0503020204020204" pitchFamily="34" charset="-122"/>
                <a:cs typeface="+mn-cs"/>
              </a:rPr>
              <a:t>3</a:t>
            </a:r>
            <a:r>
              <a:rPr lang="zh-CN" altLang="en-US" sz="2400" b="1" dirty="0">
                <a:solidFill>
                  <a:schemeClr val="tx1"/>
                </a:solidFill>
                <a:latin typeface="微软雅黑" panose="020B0503020204020204" pitchFamily="34" charset="-122"/>
                <a:ea typeface="微软雅黑" panose="020B0503020204020204" pitchFamily="34" charset="-122"/>
                <a:cs typeface="+mn-cs"/>
              </a:rPr>
              <a:t>）</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2" name="文本框 1"/>
          <p:cNvSpPr txBox="1"/>
          <p:nvPr>
            <p:custDataLst>
              <p:tags r:id="rId1"/>
            </p:custDataLst>
          </p:nvPr>
        </p:nvSpPr>
        <p:spPr>
          <a:xfrm>
            <a:off x="317500" y="835025"/>
            <a:ext cx="11478260" cy="1135380"/>
          </a:xfrm>
          <a:prstGeom prst="rect">
            <a:avLst/>
          </a:prstGeom>
          <a:noFill/>
        </p:spPr>
        <p:txBody>
          <a:bodyPr wrap="square" rtlCol="0">
            <a:noAutofit/>
          </a:bodyPr>
          <a:lstStyle/>
          <a:p>
            <a:pPr marL="285750" indent="-285750" algn="l">
              <a:lnSpc>
                <a:spcPct val="16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CDN业务统一通过政企运营平台受理，具体详见</a:t>
            </a:r>
            <a:r>
              <a:rPr lang="zh-CN" altLang="en-US" b="1" dirty="0">
                <a:latin typeface="Arial" panose="020B0604020202020204" pitchFamily="34" charset="0"/>
                <a:ea typeface="汉仪君黑-55W" panose="00020600040101010101" charset="-122"/>
              </a:rPr>
              <a:t>《中国联通CDN运营手册》、《中国联通CDN操作手册》</a:t>
            </a:r>
            <a:r>
              <a:rPr lang="zh-CN" altLang="en-US" dirty="0">
                <a:latin typeface="Arial" panose="020B0604020202020204" pitchFamily="34" charset="0"/>
                <a:ea typeface="汉仪君黑-55W" panose="00020600040101010101" charset="-122"/>
              </a:rPr>
              <a:t>。</a:t>
            </a:r>
            <a:endParaRPr lang="zh-CN" altLang="en-US" dirty="0">
              <a:latin typeface="Arial" panose="020B0604020202020204" pitchFamily="34" charset="0"/>
              <a:ea typeface="汉仪君黑-55W" panose="00020600040101010101" charset="-122"/>
            </a:endParaRPr>
          </a:p>
          <a:p>
            <a:pPr marL="285750" indent="-285750" algn="l">
              <a:lnSpc>
                <a:spcPct val="16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政企业务运营平台业务订购路径：业务受理</a:t>
            </a:r>
            <a:r>
              <a:rPr lang="en-US" altLang="zh-CN" dirty="0">
                <a:latin typeface="Arial" panose="020B0604020202020204" pitchFamily="34" charset="0"/>
                <a:ea typeface="汉仪君黑-55W" panose="00020600040101010101" charset="-122"/>
              </a:rPr>
              <a:t>-</a:t>
            </a:r>
            <a:r>
              <a:rPr lang="zh-CN" altLang="en-US" dirty="0">
                <a:latin typeface="Arial" panose="020B0604020202020204" pitchFamily="34" charset="0"/>
                <a:ea typeface="汉仪君黑-55W" panose="00020600040101010101" charset="-122"/>
              </a:rPr>
              <a:t>运营平台支撑业务</a:t>
            </a:r>
            <a:r>
              <a:rPr lang="en-US" altLang="zh-CN" dirty="0">
                <a:latin typeface="Arial" panose="020B0604020202020204" pitchFamily="34" charset="0"/>
                <a:ea typeface="汉仪君黑-55W" panose="00020600040101010101" charset="-122"/>
              </a:rPr>
              <a:t>-</a:t>
            </a:r>
            <a:r>
              <a:rPr lang="zh-CN" altLang="en-US" dirty="0">
                <a:latin typeface="Arial" panose="020B0604020202020204" pitchFamily="34" charset="0"/>
                <a:ea typeface="汉仪君黑-55W" panose="00020600040101010101" charset="-122"/>
              </a:rPr>
              <a:t>业务订购</a:t>
            </a:r>
            <a:r>
              <a:rPr lang="en-US" altLang="zh-CN" dirty="0">
                <a:latin typeface="Arial" panose="020B0604020202020204" pitchFamily="34" charset="0"/>
                <a:ea typeface="汉仪君黑-55W" panose="00020600040101010101" charset="-122"/>
              </a:rPr>
              <a:t> or </a:t>
            </a:r>
            <a:r>
              <a:rPr lang="zh-CN" altLang="en-US" dirty="0">
                <a:latin typeface="Arial" panose="020B0604020202020204" pitchFamily="34" charset="0"/>
                <a:ea typeface="汉仪君黑-55W" panose="00020600040101010101" charset="-122"/>
              </a:rPr>
              <a:t>点击查询业务订购</a:t>
            </a:r>
            <a:endParaRPr lang="zh-CN" altLang="en-US" dirty="0">
              <a:latin typeface="Arial" panose="020B0604020202020204" pitchFamily="34" charset="0"/>
              <a:ea typeface="汉仪君黑-55W" panose="00020600040101010101" charset="-122"/>
            </a:endParaRPr>
          </a:p>
        </p:txBody>
      </p:sp>
      <p:grpSp>
        <p:nvGrpSpPr>
          <p:cNvPr id="17" name="组合 16"/>
          <p:cNvGrpSpPr/>
          <p:nvPr/>
        </p:nvGrpSpPr>
        <p:grpSpPr>
          <a:xfrm>
            <a:off x="728345" y="2214245"/>
            <a:ext cx="10556875" cy="4370705"/>
            <a:chOff x="682" y="2718"/>
            <a:chExt cx="17852" cy="7881"/>
          </a:xfrm>
        </p:grpSpPr>
        <p:pic>
          <p:nvPicPr>
            <p:cNvPr id="3" name="图片 2" descr="图2"/>
            <p:cNvPicPr>
              <a:picLocks noChangeAspect="1"/>
            </p:cNvPicPr>
            <p:nvPr/>
          </p:nvPicPr>
          <p:blipFill>
            <a:blip r:embed="rId2"/>
            <a:stretch>
              <a:fillRect/>
            </a:stretch>
          </p:blipFill>
          <p:spPr>
            <a:xfrm>
              <a:off x="682" y="2752"/>
              <a:ext cx="16648" cy="7847"/>
            </a:xfrm>
            <a:prstGeom prst="rect">
              <a:avLst/>
            </a:prstGeom>
            <a:ln w="3175">
              <a:solidFill>
                <a:srgbClr val="C00000"/>
              </a:solidFill>
            </a:ln>
          </p:spPr>
        </p:pic>
        <p:pic>
          <p:nvPicPr>
            <p:cNvPr id="6" name="图片 5"/>
            <p:cNvPicPr>
              <a:picLocks noChangeAspect="1"/>
            </p:cNvPicPr>
            <p:nvPr/>
          </p:nvPicPr>
          <p:blipFill>
            <a:blip r:embed="rId3"/>
            <a:srcRect l="40306"/>
            <a:stretch>
              <a:fillRect/>
            </a:stretch>
          </p:blipFill>
          <p:spPr>
            <a:xfrm>
              <a:off x="10313" y="3488"/>
              <a:ext cx="8221" cy="6492"/>
            </a:xfrm>
            <a:prstGeom prst="rect">
              <a:avLst/>
            </a:prstGeom>
            <a:ln w="19050">
              <a:solidFill>
                <a:srgbClr val="C00000"/>
              </a:solidFill>
            </a:ln>
          </p:spPr>
        </p:pic>
        <p:sp>
          <p:nvSpPr>
            <p:cNvPr id="7" name="矩形 6"/>
            <p:cNvSpPr/>
            <p:nvPr/>
          </p:nvSpPr>
          <p:spPr>
            <a:xfrm>
              <a:off x="13934" y="2835"/>
              <a:ext cx="492" cy="410"/>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descr="3b333633373534393bbcfdcdb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020000" flipH="1">
              <a:off x="13085" y="2718"/>
              <a:ext cx="784" cy="784"/>
            </a:xfrm>
            <a:prstGeom prst="rect">
              <a:avLst/>
            </a:prstGeom>
          </p:spPr>
        </p:pic>
        <p:pic>
          <p:nvPicPr>
            <p:cNvPr id="11" name="图片 10" descr="3b333633373536363bbcfdcdb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3" y="2773"/>
              <a:ext cx="682" cy="523"/>
            </a:xfrm>
            <a:prstGeom prst="rect">
              <a:avLst/>
            </a:prstGeom>
          </p:spPr>
        </p:pic>
        <p:pic>
          <p:nvPicPr>
            <p:cNvPr id="12" name="图片 11" descr="3b333633373536363bbcfdcdb7"/>
            <p:cNvPicPr>
              <a:picLocks noChangeAspect="1"/>
            </p:cNvPicPr>
            <p:nvPr>
              <p:custDataLst>
                <p:tags r:id="rId8"/>
              </p:custDataLst>
            </p:nvPr>
          </p:nvPicPr>
          <p:blipFill>
            <a:blip r:embed="rId6">
              <a:extLst>
                <a:ext uri="{96DAC541-7B7A-43D3-8B79-37D633B846F1}">
                  <asvg:svgBlip xmlns:asvg="http://schemas.microsoft.com/office/drawing/2016/SVG/main" r:embed="rId7"/>
                </a:ext>
              </a:extLst>
            </a:blip>
            <a:stretch>
              <a:fillRect/>
            </a:stretch>
          </p:blipFill>
          <p:spPr>
            <a:xfrm>
              <a:off x="4642" y="3924"/>
              <a:ext cx="682" cy="523"/>
            </a:xfrm>
            <a:prstGeom prst="rect">
              <a:avLst/>
            </a:prstGeom>
          </p:spPr>
        </p:pic>
        <p:pic>
          <p:nvPicPr>
            <p:cNvPr id="13" name="图片 12" descr="3b333633373536363bbcfdcdb7"/>
            <p:cNvPicPr>
              <a:picLocks noChangeAspect="1"/>
            </p:cNvPicPr>
            <p:nvPr>
              <p:custDataLst>
                <p:tags r:id="rId9"/>
              </p:custDataLst>
            </p:nvPr>
          </p:nvPicPr>
          <p:blipFill>
            <a:blip r:embed="rId6">
              <a:extLst>
                <a:ext uri="{96DAC541-7B7A-43D3-8B79-37D633B846F1}">
                  <asvg:svgBlip xmlns:asvg="http://schemas.microsoft.com/office/drawing/2016/SVG/main" r:embed="rId7"/>
                </a:ext>
              </a:extLst>
            </a:blip>
            <a:stretch>
              <a:fillRect/>
            </a:stretch>
          </p:blipFill>
          <p:spPr>
            <a:xfrm>
              <a:off x="4550" y="7191"/>
              <a:ext cx="682" cy="523"/>
            </a:xfrm>
            <a:prstGeom prst="rect">
              <a:avLst/>
            </a:prstGeom>
          </p:spPr>
        </p:pic>
        <p:sp>
          <p:nvSpPr>
            <p:cNvPr id="5" name="文本框 4"/>
            <p:cNvSpPr txBox="1"/>
            <p:nvPr/>
          </p:nvSpPr>
          <p:spPr>
            <a:xfrm>
              <a:off x="4642" y="3023"/>
              <a:ext cx="1553" cy="466"/>
            </a:xfrm>
            <a:prstGeom prst="rect">
              <a:avLst/>
            </a:prstGeom>
            <a:noFill/>
          </p:spPr>
          <p:txBody>
            <a:bodyPr wrap="square" rtlCol="0">
              <a:noAutofit/>
            </a:bodyPr>
            <a:lstStyle/>
            <a:p>
              <a:r>
                <a:rPr lang="zh-CN" altLang="en-US" sz="1200" b="1">
                  <a:solidFill>
                    <a:srgbClr val="C00000"/>
                  </a:solidFill>
                  <a:latin typeface="Arial" panose="020B0604020202020204" pitchFamily="34" charset="0"/>
                  <a:ea typeface="汉仪君黑-55W" panose="00020600040101010101" charset="-122"/>
                </a:rPr>
                <a:t>方式一：①</a:t>
              </a:r>
              <a:endParaRPr lang="zh-CN" altLang="en-US" sz="1200" b="1">
                <a:solidFill>
                  <a:srgbClr val="C00000"/>
                </a:solidFill>
                <a:latin typeface="Arial" panose="020B0604020202020204" pitchFamily="34" charset="0"/>
                <a:ea typeface="汉仪君黑-55W" panose="00020600040101010101" charset="-122"/>
              </a:endParaRPr>
            </a:p>
          </p:txBody>
        </p:sp>
        <p:sp>
          <p:nvSpPr>
            <p:cNvPr id="8" name="文本框 7"/>
            <p:cNvSpPr txBox="1"/>
            <p:nvPr>
              <p:custDataLst>
                <p:tags r:id="rId10"/>
              </p:custDataLst>
            </p:nvPr>
          </p:nvSpPr>
          <p:spPr>
            <a:xfrm>
              <a:off x="3289" y="4234"/>
              <a:ext cx="1553" cy="466"/>
            </a:xfrm>
            <a:prstGeom prst="rect">
              <a:avLst/>
            </a:prstGeom>
            <a:noFill/>
          </p:spPr>
          <p:txBody>
            <a:bodyPr wrap="square" rtlCol="0">
              <a:noAutofit/>
            </a:bodyPr>
            <a:lstStyle/>
            <a:p>
              <a:r>
                <a:rPr lang="zh-CN" altLang="en-US" sz="1200" b="1">
                  <a:solidFill>
                    <a:srgbClr val="C00000"/>
                  </a:solidFill>
                  <a:latin typeface="Arial" panose="020B0604020202020204" pitchFamily="34" charset="0"/>
                  <a:ea typeface="汉仪君黑-55W" panose="00020600040101010101" charset="-122"/>
                </a:rPr>
                <a:t>方式一：②</a:t>
              </a:r>
              <a:endParaRPr lang="zh-CN" altLang="en-US" sz="1200" b="1">
                <a:solidFill>
                  <a:srgbClr val="C00000"/>
                </a:solidFill>
                <a:latin typeface="Arial" panose="020B0604020202020204" pitchFamily="34" charset="0"/>
                <a:ea typeface="汉仪君黑-55W" panose="00020600040101010101" charset="-122"/>
              </a:endParaRPr>
            </a:p>
          </p:txBody>
        </p:sp>
        <p:sp>
          <p:nvSpPr>
            <p:cNvPr id="9" name="文本框 8"/>
            <p:cNvSpPr txBox="1"/>
            <p:nvPr>
              <p:custDataLst>
                <p:tags r:id="rId11"/>
              </p:custDataLst>
            </p:nvPr>
          </p:nvSpPr>
          <p:spPr>
            <a:xfrm>
              <a:off x="2997" y="7191"/>
              <a:ext cx="1553" cy="466"/>
            </a:xfrm>
            <a:prstGeom prst="rect">
              <a:avLst/>
            </a:prstGeom>
            <a:noFill/>
          </p:spPr>
          <p:txBody>
            <a:bodyPr wrap="square" rtlCol="0">
              <a:noAutofit/>
            </a:bodyPr>
            <a:lstStyle/>
            <a:p>
              <a:r>
                <a:rPr lang="zh-CN" altLang="en-US" sz="1200" b="1">
                  <a:solidFill>
                    <a:srgbClr val="C00000"/>
                  </a:solidFill>
                  <a:latin typeface="Arial" panose="020B0604020202020204" pitchFamily="34" charset="0"/>
                  <a:ea typeface="汉仪君黑-55W" panose="00020600040101010101" charset="-122"/>
                </a:rPr>
                <a:t>方式一：③</a:t>
              </a:r>
              <a:endParaRPr lang="zh-CN" altLang="en-US" sz="1200" b="1">
                <a:solidFill>
                  <a:srgbClr val="C00000"/>
                </a:solidFill>
                <a:latin typeface="Arial" panose="020B0604020202020204" pitchFamily="34" charset="0"/>
                <a:ea typeface="汉仪君黑-55W" panose="00020600040101010101" charset="-122"/>
              </a:endParaRPr>
            </a:p>
          </p:txBody>
        </p:sp>
        <p:sp>
          <p:nvSpPr>
            <p:cNvPr id="14" name="文本框 13"/>
            <p:cNvSpPr txBox="1"/>
            <p:nvPr>
              <p:custDataLst>
                <p:tags r:id="rId12"/>
              </p:custDataLst>
            </p:nvPr>
          </p:nvSpPr>
          <p:spPr>
            <a:xfrm>
              <a:off x="11953" y="2837"/>
              <a:ext cx="1510" cy="466"/>
            </a:xfrm>
            <a:prstGeom prst="rect">
              <a:avLst/>
            </a:prstGeom>
            <a:noFill/>
          </p:spPr>
          <p:txBody>
            <a:bodyPr wrap="square" rtlCol="0">
              <a:noAutofit/>
            </a:bodyPr>
            <a:lstStyle/>
            <a:p>
              <a:r>
                <a:rPr lang="zh-CN" altLang="en-US" sz="1200" b="1">
                  <a:solidFill>
                    <a:srgbClr val="C00000"/>
                  </a:solidFill>
                  <a:latin typeface="Arial" panose="020B0604020202020204" pitchFamily="34" charset="0"/>
                  <a:ea typeface="汉仪君黑-55W" panose="00020600040101010101" charset="-122"/>
                </a:rPr>
                <a:t>方式二：</a:t>
              </a:r>
              <a:endParaRPr lang="zh-CN" altLang="en-US" sz="1200" b="1">
                <a:solidFill>
                  <a:srgbClr val="C00000"/>
                </a:solidFill>
                <a:latin typeface="Arial" panose="020B0604020202020204" pitchFamily="34" charset="0"/>
                <a:ea typeface="汉仪君黑-55W" panose="00020600040101010101" charset="-122"/>
              </a:endParaRPr>
            </a:p>
          </p:txBody>
        </p:sp>
        <p:sp>
          <p:nvSpPr>
            <p:cNvPr id="15" name="文本框 14"/>
            <p:cNvSpPr txBox="1"/>
            <p:nvPr/>
          </p:nvSpPr>
          <p:spPr>
            <a:xfrm>
              <a:off x="11861" y="3487"/>
              <a:ext cx="2028" cy="497"/>
            </a:xfrm>
            <a:prstGeom prst="rect">
              <a:avLst/>
            </a:prstGeom>
            <a:noFill/>
          </p:spPr>
          <p:txBody>
            <a:bodyPr wrap="square" rtlCol="0" anchor="t">
              <a:spAutoFit/>
            </a:bodyPr>
            <a:p>
              <a:r>
                <a:rPr lang="zh-CN" altLang="en-US" sz="1200" b="1" dirty="0">
                  <a:latin typeface="Arial" panose="020B0604020202020204" pitchFamily="34" charset="0"/>
                  <a:ea typeface="汉仪君黑-55W" panose="00020600040101010101" charset="-122"/>
                  <a:sym typeface="+mn-ea"/>
                </a:rPr>
                <a:t>业务订购</a:t>
              </a:r>
              <a:endParaRPr lang="zh-CN" altLang="en-US" sz="1200" b="1" dirty="0">
                <a:latin typeface="Arial" panose="020B0604020202020204" pitchFamily="34" charset="0"/>
                <a:ea typeface="汉仪君黑-55W" panose="00020600040101010101" charset="-122"/>
                <a:sym typeface="+mn-ea"/>
              </a:endParaRPr>
            </a:p>
          </p:txBody>
        </p:sp>
        <p:pic>
          <p:nvPicPr>
            <p:cNvPr id="16" name="图片 15" descr="3b333633373536363bbcfdcdb7"/>
            <p:cNvPicPr>
              <a:picLocks noChangeAspect="1"/>
            </p:cNvPicPr>
            <p:nvPr>
              <p:custDataLst>
                <p:tags r:id="rId13"/>
              </p:custDataLst>
            </p:nvPr>
          </p:nvPicPr>
          <p:blipFill>
            <a:blip r:embed="rId6">
              <a:extLst>
                <a:ext uri="{96DAC541-7B7A-43D3-8B79-37D633B846F1}">
                  <asvg:svgBlip xmlns:asvg="http://schemas.microsoft.com/office/drawing/2016/SVG/main" r:embed="rId7"/>
                </a:ext>
              </a:extLst>
            </a:blip>
            <a:stretch>
              <a:fillRect/>
            </a:stretch>
          </p:blipFill>
          <p:spPr>
            <a:xfrm>
              <a:off x="11284" y="3412"/>
              <a:ext cx="682" cy="558"/>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500" y="-140970"/>
            <a:ext cx="10515600" cy="1325563"/>
          </a:xfrm>
        </p:spPr>
        <p:txBody>
          <a:bodyPr/>
          <a:lstStyle/>
          <a:p>
            <a:pPr algn="l">
              <a:buClrTx/>
              <a:buSzTx/>
              <a:buFontTx/>
            </a:pPr>
            <a:r>
              <a:rPr lang="en-US" altLang="zh-CN" sz="2400" b="1" dirty="0">
                <a:solidFill>
                  <a:schemeClr val="tx1"/>
                </a:solidFill>
                <a:latin typeface="微软雅黑" panose="020B0503020204020204" pitchFamily="34" charset="-122"/>
                <a:ea typeface="微软雅黑" panose="020B0503020204020204" pitchFamily="34" charset="-122"/>
                <a:cs typeface="+mn-cs"/>
                <a:sym typeface="+mn-ea"/>
              </a:rPr>
              <a:t>4.1 </a:t>
            </a:r>
            <a:r>
              <a:rPr lang="zh-CN" altLang="en-US" sz="2400" b="1" dirty="0">
                <a:solidFill>
                  <a:schemeClr val="tx1"/>
                </a:solidFill>
                <a:latin typeface="微软雅黑" panose="020B0503020204020204" pitchFamily="34" charset="-122"/>
                <a:ea typeface="微软雅黑" panose="020B0503020204020204" pitchFamily="34" charset="-122"/>
                <a:cs typeface="+mn-cs"/>
                <a:sym typeface="+mn-ea"/>
              </a:rPr>
              <a:t>政企</a:t>
            </a:r>
            <a:r>
              <a:rPr>
                <a:solidFill>
                  <a:schemeClr val="tx1"/>
                </a:solidFill>
                <a:latin typeface="微软雅黑" panose="020B0503020204020204" pitchFamily="34" charset="-122"/>
                <a:ea typeface="微软雅黑" panose="020B0503020204020204" pitchFamily="34" charset="-122"/>
                <a:sym typeface="+mn-ea"/>
              </a:rPr>
              <a:t>运营平台</a:t>
            </a:r>
            <a:r>
              <a:rPr lang="zh-CN" altLang="en-US" sz="2400" b="1" dirty="0">
                <a:solidFill>
                  <a:schemeClr val="tx1"/>
                </a:solidFill>
                <a:latin typeface="微软雅黑" panose="020B0503020204020204" pitchFamily="34" charset="-122"/>
                <a:ea typeface="微软雅黑" panose="020B0503020204020204" pitchFamily="34" charset="-122"/>
                <a:cs typeface="+mn-cs"/>
              </a:rPr>
              <a:t>-业务订购（</a:t>
            </a:r>
            <a:r>
              <a:rPr lang="en-US" altLang="zh-CN" sz="2400" b="1" dirty="0">
                <a:solidFill>
                  <a:schemeClr val="tx1"/>
                </a:solidFill>
                <a:latin typeface="微软雅黑" panose="020B0503020204020204" pitchFamily="34" charset="-122"/>
                <a:ea typeface="微软雅黑" panose="020B0503020204020204" pitchFamily="34" charset="-122"/>
                <a:cs typeface="+mn-cs"/>
              </a:rPr>
              <a:t>2</a:t>
            </a:r>
            <a:r>
              <a:rPr sz="2400" b="1" dirty="0">
                <a:solidFill>
                  <a:schemeClr val="tx1"/>
                </a:solidFill>
                <a:latin typeface="微软雅黑" panose="020B0503020204020204" pitchFamily="34" charset="-122"/>
                <a:ea typeface="微软雅黑" panose="020B0503020204020204" pitchFamily="34" charset="-122"/>
                <a:cs typeface="+mn-cs"/>
              </a:rPr>
              <a:t>/</a:t>
            </a:r>
            <a:r>
              <a:rPr lang="en-US" altLang="zh-CN" sz="2400" b="1" dirty="0">
                <a:solidFill>
                  <a:schemeClr val="tx1"/>
                </a:solidFill>
                <a:latin typeface="微软雅黑" panose="020B0503020204020204" pitchFamily="34" charset="-122"/>
                <a:ea typeface="微软雅黑" panose="020B0503020204020204" pitchFamily="34" charset="-122"/>
                <a:cs typeface="+mn-cs"/>
              </a:rPr>
              <a:t>3</a:t>
            </a:r>
            <a:r>
              <a:rPr lang="zh-CN" altLang="en-US" sz="2400" b="1" dirty="0">
                <a:solidFill>
                  <a:schemeClr val="tx1"/>
                </a:solidFill>
                <a:latin typeface="微软雅黑" panose="020B0503020204020204" pitchFamily="34" charset="-122"/>
                <a:ea typeface="微软雅黑" panose="020B0503020204020204" pitchFamily="34" charset="-122"/>
                <a:cs typeface="+mn-cs"/>
              </a:rPr>
              <a:t>）</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2" name="文本框 1"/>
          <p:cNvSpPr txBox="1"/>
          <p:nvPr>
            <p:custDataLst>
              <p:tags r:id="rId1"/>
            </p:custDataLst>
          </p:nvPr>
        </p:nvSpPr>
        <p:spPr>
          <a:xfrm>
            <a:off x="317500" y="835025"/>
            <a:ext cx="11478260" cy="1579880"/>
          </a:xfrm>
          <a:prstGeom prst="rect">
            <a:avLst/>
          </a:prstGeom>
          <a:noFill/>
        </p:spPr>
        <p:txBody>
          <a:bodyPr wrap="square" rtlCol="0">
            <a:noAutofit/>
          </a:bodyPr>
          <a:lstStyle/>
          <a:p>
            <a:pPr marL="285750" indent="-285750" algn="l">
              <a:lnSpc>
                <a:spcPct val="13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通过以下路径找到中国联通CDN：</a:t>
            </a:r>
            <a:endParaRPr lang="zh-CN" altLang="en-US" dirty="0">
              <a:latin typeface="Arial" panose="020B0604020202020204" pitchFamily="34" charset="0"/>
              <a:ea typeface="汉仪君黑-55W" panose="00020600040101010101" charset="-122"/>
            </a:endParaRPr>
          </a:p>
          <a:p>
            <a:pPr lvl="1" indent="0" algn="l">
              <a:lnSpc>
                <a:spcPct val="13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方式一. 互联网应用产品线-CDN产品系列-联通CDN产品-基础CDN，点击后选择</a:t>
            </a:r>
            <a:r>
              <a:rPr lang="zh-CN" altLang="en-US" b="1" dirty="0">
                <a:latin typeface="Arial" panose="020B0604020202020204" pitchFamily="34" charset="0"/>
                <a:ea typeface="汉仪君黑-55W" panose="00020600040101010101" charset="-122"/>
              </a:rPr>
              <a:t>“联通CDN”</a:t>
            </a:r>
            <a:r>
              <a:rPr lang="zh-CN" altLang="en-US" dirty="0">
                <a:latin typeface="Arial" panose="020B0604020202020204" pitchFamily="34" charset="0"/>
                <a:ea typeface="汉仪君黑-55W" panose="00020600040101010101" charset="-122"/>
              </a:rPr>
              <a:t>商品。</a:t>
            </a:r>
            <a:endParaRPr lang="zh-CN" altLang="en-US" dirty="0">
              <a:latin typeface="Arial" panose="020B0604020202020204" pitchFamily="34" charset="0"/>
              <a:ea typeface="汉仪君黑-55W" panose="00020600040101010101" charset="-122"/>
            </a:endParaRPr>
          </a:p>
          <a:p>
            <a:pPr lvl="1" indent="0" algn="l">
              <a:lnSpc>
                <a:spcPct val="13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方式二. 在搜索框输入CDN并点击搜索，出现</a:t>
            </a:r>
            <a:r>
              <a:rPr lang="zh-CN" altLang="en-US" b="1" dirty="0">
                <a:latin typeface="Arial" panose="020B0604020202020204" pitchFamily="34" charset="0"/>
                <a:ea typeface="汉仪君黑-55W" panose="00020600040101010101" charset="-122"/>
              </a:rPr>
              <a:t>“联通CDN”</a:t>
            </a:r>
            <a:r>
              <a:rPr lang="zh-CN" altLang="en-US" dirty="0">
                <a:latin typeface="Arial" panose="020B0604020202020204" pitchFamily="34" charset="0"/>
                <a:ea typeface="汉仪君黑-55W" panose="00020600040101010101" charset="-122"/>
              </a:rPr>
              <a:t>商品。</a:t>
            </a:r>
            <a:endParaRPr lang="zh-CN" altLang="en-US" dirty="0">
              <a:latin typeface="Arial" panose="020B0604020202020204" pitchFamily="34" charset="0"/>
              <a:ea typeface="汉仪君黑-55W" panose="00020600040101010101" charset="-122"/>
            </a:endParaRPr>
          </a:p>
          <a:p>
            <a:pPr marL="285750" lvl="0" indent="-285750" algn="l">
              <a:lnSpc>
                <a:spcPct val="13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点击后出现弹窗，根据客户类型选择合适规格</a:t>
            </a:r>
            <a:r>
              <a:rPr lang="zh-CN" altLang="en-US" b="1" dirty="0">
                <a:latin typeface="Arial" panose="020B0604020202020204" pitchFamily="34" charset="0"/>
                <a:ea typeface="汉仪君黑-55W" panose="00020600040101010101" charset="-122"/>
              </a:rPr>
              <a:t>（</a:t>
            </a:r>
            <a:r>
              <a:rPr lang="en-US" altLang="zh-CN" b="1" dirty="0">
                <a:latin typeface="Arial" panose="020B0604020202020204" pitchFamily="34" charset="0"/>
                <a:ea typeface="汉仪君黑-55W" panose="00020600040101010101" charset="-122"/>
              </a:rPr>
              <a:t>CDN</a:t>
            </a:r>
            <a:r>
              <a:rPr lang="zh-CN" altLang="en-US" b="1" dirty="0">
                <a:latin typeface="Arial" panose="020B0604020202020204" pitchFamily="34" charset="0"/>
                <a:ea typeface="汉仪君黑-55W" panose="00020600040101010101" charset="-122"/>
              </a:rPr>
              <a:t>标准版</a:t>
            </a:r>
            <a:r>
              <a:rPr lang="en-US" altLang="zh-CN" b="1" dirty="0">
                <a:latin typeface="Arial" panose="020B0604020202020204" pitchFamily="34" charset="0"/>
                <a:ea typeface="汉仪君黑-55W" panose="00020600040101010101" charset="-122"/>
              </a:rPr>
              <a:t>/CDN</a:t>
            </a:r>
            <a:r>
              <a:rPr lang="zh-CN" altLang="en-US" b="1" dirty="0">
                <a:latin typeface="Arial" panose="020B0604020202020204" pitchFamily="34" charset="0"/>
                <a:ea typeface="汉仪君黑-55W" panose="00020600040101010101" charset="-122"/>
              </a:rPr>
              <a:t>定制版）</a:t>
            </a:r>
            <a:r>
              <a:rPr lang="zh-CN" altLang="en-US" dirty="0">
                <a:latin typeface="Arial" panose="020B0604020202020204" pitchFamily="34" charset="0"/>
                <a:ea typeface="汉仪君黑-55W" panose="00020600040101010101" charset="-122"/>
              </a:rPr>
              <a:t>后，进入相应下单页面。</a:t>
            </a:r>
            <a:endParaRPr lang="zh-CN" altLang="en-US" dirty="0">
              <a:latin typeface="Arial" panose="020B0604020202020204" pitchFamily="34" charset="0"/>
              <a:ea typeface="汉仪君黑-55W" panose="00020600040101010101" charset="-122"/>
            </a:endParaRPr>
          </a:p>
        </p:txBody>
      </p:sp>
      <p:pic>
        <p:nvPicPr>
          <p:cNvPr id="18" name="图片 1" descr="675713e2fd84eb494896a8caa562c3e"/>
          <p:cNvPicPr>
            <a:picLocks noChangeAspect="1"/>
          </p:cNvPicPr>
          <p:nvPr/>
        </p:nvPicPr>
        <p:blipFill>
          <a:blip r:embed="rId2"/>
          <a:srcRect t="8574" b="22066"/>
          <a:stretch>
            <a:fillRect/>
          </a:stretch>
        </p:blipFill>
        <p:spPr>
          <a:xfrm>
            <a:off x="449580" y="2696845"/>
            <a:ext cx="9378315" cy="3845560"/>
          </a:xfrm>
          <a:prstGeom prst="rect">
            <a:avLst/>
          </a:prstGeom>
          <a:ln>
            <a:solidFill>
              <a:srgbClr val="C00000"/>
            </a:solidFill>
          </a:ln>
        </p:spPr>
      </p:pic>
      <p:sp>
        <p:nvSpPr>
          <p:cNvPr id="19" name="矩形 18"/>
          <p:cNvSpPr/>
          <p:nvPr/>
        </p:nvSpPr>
        <p:spPr>
          <a:xfrm>
            <a:off x="3910330" y="4333240"/>
            <a:ext cx="1303020" cy="889000"/>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3" descr="78895f4ba0e29a0d99f7d3b1919451b"/>
          <p:cNvPicPr>
            <a:picLocks noChangeAspect="1"/>
          </p:cNvPicPr>
          <p:nvPr/>
        </p:nvPicPr>
        <p:blipFill>
          <a:blip r:embed="rId3"/>
          <a:srcRect t="11870" b="48152"/>
          <a:stretch>
            <a:fillRect/>
          </a:stretch>
        </p:blipFill>
        <p:spPr>
          <a:xfrm>
            <a:off x="5675630" y="3763645"/>
            <a:ext cx="6170295" cy="1458595"/>
          </a:xfrm>
          <a:prstGeom prst="rect">
            <a:avLst/>
          </a:prstGeom>
          <a:ln>
            <a:solidFill>
              <a:srgbClr val="C00000"/>
            </a:solidFill>
          </a:ln>
        </p:spPr>
      </p:pic>
      <p:pic>
        <p:nvPicPr>
          <p:cNvPr id="13" name="图片 12" descr="3b333633373536363bbcfdcdb7"/>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5242652" y="4845410"/>
            <a:ext cx="403304" cy="2900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500" y="144145"/>
            <a:ext cx="10515600" cy="690880"/>
          </a:xfrm>
        </p:spPr>
        <p:txBody>
          <a:bodyPr/>
          <a:lstStyle/>
          <a:p>
            <a:pPr algn="l">
              <a:buClrTx/>
              <a:buSzTx/>
              <a:buFontTx/>
            </a:pPr>
            <a:r>
              <a:rPr lang="en-US" altLang="zh-CN" sz="2400" b="1" dirty="0">
                <a:solidFill>
                  <a:schemeClr val="tx1"/>
                </a:solidFill>
                <a:latin typeface="微软雅黑" panose="020B0503020204020204" pitchFamily="34" charset="-122"/>
                <a:ea typeface="微软雅黑" panose="020B0503020204020204" pitchFamily="34" charset="-122"/>
                <a:cs typeface="+mn-cs"/>
                <a:sym typeface="+mn-ea"/>
              </a:rPr>
              <a:t>4.1 </a:t>
            </a:r>
            <a:r>
              <a:rPr lang="zh-CN" altLang="en-US" sz="2400" b="1" dirty="0">
                <a:solidFill>
                  <a:schemeClr val="tx1"/>
                </a:solidFill>
                <a:latin typeface="微软雅黑" panose="020B0503020204020204" pitchFamily="34" charset="-122"/>
                <a:ea typeface="微软雅黑" panose="020B0503020204020204" pitchFamily="34" charset="-122"/>
                <a:cs typeface="+mn-cs"/>
                <a:sym typeface="+mn-ea"/>
              </a:rPr>
              <a:t>政企</a:t>
            </a:r>
            <a:r>
              <a:rPr>
                <a:solidFill>
                  <a:schemeClr val="tx1"/>
                </a:solidFill>
                <a:latin typeface="微软雅黑" panose="020B0503020204020204" pitchFamily="34" charset="-122"/>
                <a:ea typeface="微软雅黑" panose="020B0503020204020204" pitchFamily="34" charset="-122"/>
                <a:sym typeface="+mn-ea"/>
              </a:rPr>
              <a:t>运营平台</a:t>
            </a:r>
            <a:r>
              <a:rPr lang="zh-CN" altLang="en-US" sz="2400" b="1" dirty="0">
                <a:solidFill>
                  <a:schemeClr val="tx1"/>
                </a:solidFill>
                <a:latin typeface="微软雅黑" panose="020B0503020204020204" pitchFamily="34" charset="-122"/>
                <a:ea typeface="微软雅黑" panose="020B0503020204020204" pitchFamily="34" charset="-122"/>
                <a:cs typeface="+mn-cs"/>
              </a:rPr>
              <a:t>-业务订购（</a:t>
            </a:r>
            <a:r>
              <a:rPr lang="en-US" altLang="zh-CN" sz="2400" b="1" dirty="0">
                <a:solidFill>
                  <a:schemeClr val="tx1"/>
                </a:solidFill>
                <a:latin typeface="微软雅黑" panose="020B0503020204020204" pitchFamily="34" charset="-122"/>
                <a:ea typeface="微软雅黑" panose="020B0503020204020204" pitchFamily="34" charset="-122"/>
                <a:cs typeface="+mn-cs"/>
              </a:rPr>
              <a:t>3</a:t>
            </a:r>
            <a:r>
              <a:rPr sz="2400" b="1" dirty="0">
                <a:solidFill>
                  <a:schemeClr val="tx1"/>
                </a:solidFill>
                <a:latin typeface="微软雅黑" panose="020B0503020204020204" pitchFamily="34" charset="-122"/>
                <a:ea typeface="微软雅黑" panose="020B0503020204020204" pitchFamily="34" charset="-122"/>
                <a:cs typeface="+mn-cs"/>
              </a:rPr>
              <a:t>/</a:t>
            </a:r>
            <a:r>
              <a:rPr lang="en-US" altLang="zh-CN" sz="2400" b="1" dirty="0">
                <a:solidFill>
                  <a:schemeClr val="tx1"/>
                </a:solidFill>
                <a:latin typeface="微软雅黑" panose="020B0503020204020204" pitchFamily="34" charset="-122"/>
                <a:ea typeface="微软雅黑" panose="020B0503020204020204" pitchFamily="34" charset="-122"/>
                <a:cs typeface="+mn-cs"/>
              </a:rPr>
              <a:t>3</a:t>
            </a:r>
            <a:r>
              <a:rPr lang="zh-CN" altLang="en-US" sz="2400" b="1" dirty="0">
                <a:solidFill>
                  <a:schemeClr val="tx1"/>
                </a:solidFill>
                <a:latin typeface="微软雅黑" panose="020B0503020204020204" pitchFamily="34" charset="-122"/>
                <a:ea typeface="微软雅黑" panose="020B0503020204020204" pitchFamily="34" charset="-122"/>
                <a:cs typeface="+mn-cs"/>
              </a:rPr>
              <a:t>）</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2" name="文本框 1"/>
          <p:cNvSpPr txBox="1"/>
          <p:nvPr>
            <p:custDataLst>
              <p:tags r:id="rId1"/>
            </p:custDataLst>
          </p:nvPr>
        </p:nvSpPr>
        <p:spPr>
          <a:xfrm>
            <a:off x="239395" y="943610"/>
            <a:ext cx="7638415" cy="4208780"/>
          </a:xfrm>
          <a:prstGeom prst="rect">
            <a:avLst/>
          </a:prstGeom>
          <a:noFill/>
        </p:spPr>
        <p:txBody>
          <a:bodyPr wrap="square" rtlCol="0">
            <a:noAutofit/>
          </a:bodyPr>
          <a:lstStyle/>
          <a:p>
            <a:pPr marL="285750" indent="-285750" algn="l">
              <a:lnSpc>
                <a:spcPct val="13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信息录入前两栏为</a:t>
            </a:r>
            <a:r>
              <a:rPr lang="zh-CN" altLang="en-US" dirty="0">
                <a:latin typeface="Arial" panose="020B0604020202020204" pitchFamily="34" charset="0"/>
                <a:ea typeface="汉仪君黑-55W" panose="00020600040101010101" charset="-122"/>
              </a:rPr>
              <a:t>默认用户信息，产品类型默认为已选的产品规格。</a:t>
            </a:r>
            <a:endParaRPr lang="zh-CN" altLang="en-US" dirty="0">
              <a:latin typeface="Arial" panose="020B0604020202020204" pitchFamily="34" charset="0"/>
              <a:ea typeface="汉仪君黑-55W" panose="00020600040101010101" charset="-122"/>
            </a:endParaRPr>
          </a:p>
          <a:p>
            <a:pPr marL="285750" indent="-285750" algn="l">
              <a:lnSpc>
                <a:spcPct val="13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计费规则可根据与客户商务沟通确认后进行选择，目前可选流量、带宽月95、带宽日峰月均等计费方式；按照与用户约定的按量计费或包月套餐形式选择套餐规格。</a:t>
            </a:r>
            <a:endParaRPr lang="zh-CN" altLang="en-US" dirty="0">
              <a:latin typeface="Arial" panose="020B0604020202020204" pitchFamily="34" charset="0"/>
              <a:ea typeface="汉仪君黑-55W" panose="00020600040101010101" charset="-122"/>
            </a:endParaRPr>
          </a:p>
          <a:p>
            <a:pPr marL="285750" indent="-285750" algn="l">
              <a:lnSpc>
                <a:spcPct val="13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点击</a:t>
            </a:r>
            <a:r>
              <a:rPr lang="en-US" altLang="zh-CN" dirty="0">
                <a:latin typeface="Arial" panose="020B0604020202020204" pitchFamily="34" charset="0"/>
                <a:ea typeface="汉仪君黑-55W" panose="00020600040101010101" charset="-122"/>
              </a:rPr>
              <a:t>“</a:t>
            </a:r>
            <a:r>
              <a:rPr lang="zh-CN" altLang="en-US" dirty="0">
                <a:latin typeface="Arial" panose="020B0604020202020204" pitchFamily="34" charset="0"/>
                <a:ea typeface="汉仪君黑-55W" panose="00020600040101010101" charset="-122"/>
              </a:rPr>
              <a:t>新增资费</a:t>
            </a:r>
            <a:r>
              <a:rPr lang="en-US" altLang="zh-CN" dirty="0">
                <a:latin typeface="Arial" panose="020B0604020202020204" pitchFamily="34" charset="0"/>
                <a:ea typeface="汉仪君黑-55W" panose="00020600040101010101" charset="-122"/>
              </a:rPr>
              <a:t>”</a:t>
            </a:r>
            <a:r>
              <a:rPr lang="zh-CN" altLang="en-US" dirty="0">
                <a:latin typeface="Arial" panose="020B0604020202020204" pitchFamily="34" charset="0"/>
                <a:ea typeface="汉仪君黑-55W" panose="00020600040101010101" charset="-122"/>
              </a:rPr>
              <a:t>按钮添加相应资费。</a:t>
            </a:r>
            <a:endParaRPr lang="zh-CN" altLang="en-US" dirty="0">
              <a:latin typeface="Arial" panose="020B0604020202020204" pitchFamily="34" charset="0"/>
              <a:ea typeface="汉仪君黑-55W" panose="00020600040101010101" charset="-122"/>
            </a:endParaRPr>
          </a:p>
          <a:p>
            <a:pPr lvl="1" indent="0" algn="l">
              <a:lnSpc>
                <a:spcPct val="13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a.选择按量计费：根据与客户商谈的结果填写</a:t>
            </a:r>
            <a:r>
              <a:rPr lang="zh-CN" altLang="en-US" dirty="0">
                <a:latin typeface="Arial" panose="020B0604020202020204" pitchFamily="34" charset="0"/>
                <a:ea typeface="汉仪君黑-55W" panose="00020600040101010101" charset="-122"/>
              </a:rPr>
              <a:t>售卖单价。无协议价格，则按照默认刊例价结算。</a:t>
            </a:r>
            <a:endParaRPr lang="zh-CN" altLang="en-US" dirty="0">
              <a:latin typeface="Arial" panose="020B0604020202020204" pitchFamily="34" charset="0"/>
              <a:ea typeface="汉仪君黑-55W" panose="00020600040101010101" charset="-122"/>
            </a:endParaRPr>
          </a:p>
          <a:p>
            <a:pPr lvl="1" indent="0" algn="l">
              <a:lnSpc>
                <a:spcPct val="13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b.选择包月套餐：根据与客户协商结果，填写相应包月金额以及套餐内包月免费额度。超出部分如有协议价格，根据协议填写超量单价。无协议价格，则超套按照默认刊例价结算。</a:t>
            </a:r>
            <a:endParaRPr lang="zh-CN" altLang="en-US" dirty="0">
              <a:latin typeface="Arial" panose="020B0604020202020204" pitchFamily="34" charset="0"/>
              <a:ea typeface="汉仪君黑-55W" panose="00020600040101010101" charset="-122"/>
            </a:endParaRPr>
          </a:p>
          <a:p>
            <a:pPr lvl="1" indent="0" algn="l">
              <a:lnSpc>
                <a:spcPct val="13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资费填写完成后</a:t>
            </a:r>
            <a:r>
              <a:rPr lang="zh-CN" altLang="en-US" dirty="0">
                <a:latin typeface="Arial" panose="020B0604020202020204" pitchFamily="34" charset="0"/>
                <a:ea typeface="汉仪君黑-55W" panose="00020600040101010101" charset="-122"/>
              </a:rPr>
              <a:t>点击确认。</a:t>
            </a:r>
            <a:endParaRPr lang="zh-CN" altLang="en-US" dirty="0">
              <a:latin typeface="Arial" panose="020B0604020202020204" pitchFamily="34" charset="0"/>
              <a:ea typeface="汉仪君黑-55W" panose="00020600040101010101" charset="-122"/>
            </a:endParaRPr>
          </a:p>
        </p:txBody>
      </p:sp>
      <p:pic>
        <p:nvPicPr>
          <p:cNvPr id="20" name="图片 5" descr="5bd99cd7bfd215bdf5e5f5847b1469a"/>
          <p:cNvPicPr>
            <a:picLocks noChangeAspect="1"/>
          </p:cNvPicPr>
          <p:nvPr/>
        </p:nvPicPr>
        <p:blipFill>
          <a:blip r:embed="rId2"/>
          <a:srcRect t="20157" r="34683" b="38111"/>
          <a:stretch>
            <a:fillRect/>
          </a:stretch>
        </p:blipFill>
        <p:spPr>
          <a:xfrm>
            <a:off x="4076065" y="5261610"/>
            <a:ext cx="3835400" cy="1449070"/>
          </a:xfrm>
          <a:prstGeom prst="rect">
            <a:avLst/>
          </a:prstGeom>
          <a:ln>
            <a:solidFill>
              <a:srgbClr val="C00000"/>
            </a:solidFill>
          </a:ln>
        </p:spPr>
      </p:pic>
      <p:pic>
        <p:nvPicPr>
          <p:cNvPr id="21" name="图片 6" descr="11900b0f07d69652131f5931e931f71"/>
          <p:cNvPicPr>
            <a:picLocks noChangeAspect="1"/>
          </p:cNvPicPr>
          <p:nvPr/>
        </p:nvPicPr>
        <p:blipFill>
          <a:blip r:embed="rId3"/>
          <a:srcRect t="19018" r="34683" b="38373"/>
          <a:stretch>
            <a:fillRect/>
          </a:stretch>
        </p:blipFill>
        <p:spPr>
          <a:xfrm>
            <a:off x="264795" y="5260975"/>
            <a:ext cx="3758565" cy="1449705"/>
          </a:xfrm>
          <a:prstGeom prst="rect">
            <a:avLst/>
          </a:prstGeom>
          <a:ln>
            <a:solidFill>
              <a:srgbClr val="C00000"/>
            </a:solidFill>
          </a:ln>
        </p:spPr>
      </p:pic>
      <p:pic>
        <p:nvPicPr>
          <p:cNvPr id="22" name="图片 21"/>
          <p:cNvPicPr>
            <a:picLocks noChangeAspect="1"/>
          </p:cNvPicPr>
          <p:nvPr/>
        </p:nvPicPr>
        <p:blipFill>
          <a:blip r:embed="rId4"/>
          <a:stretch>
            <a:fillRect/>
          </a:stretch>
        </p:blipFill>
        <p:spPr>
          <a:xfrm>
            <a:off x="8041640" y="930275"/>
            <a:ext cx="3674110" cy="5780405"/>
          </a:xfrm>
          <a:prstGeom prst="rect">
            <a:avLst/>
          </a:prstGeom>
          <a:ln>
            <a:solidFill>
              <a:srgbClr val="C00000"/>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500" y="-140970"/>
            <a:ext cx="10515600" cy="1325563"/>
          </a:xfrm>
        </p:spPr>
        <p:txBody>
          <a:bodyPr/>
          <a:lstStyle/>
          <a:p>
            <a:pPr algn="l">
              <a:buClrTx/>
              <a:buSzTx/>
              <a:buFontTx/>
            </a:pPr>
            <a:r>
              <a:rPr lang="en-US" altLang="zh-CN" sz="2400" b="1" dirty="0">
                <a:solidFill>
                  <a:schemeClr val="tx1"/>
                </a:solidFill>
                <a:latin typeface="微软雅黑" panose="020B0503020204020204" pitchFamily="34" charset="-122"/>
                <a:ea typeface="微软雅黑" panose="020B0503020204020204" pitchFamily="34" charset="-122"/>
                <a:cs typeface="+mn-cs"/>
                <a:sym typeface="+mn-ea"/>
              </a:rPr>
              <a:t>4.2 </a:t>
            </a:r>
            <a:r>
              <a:rPr lang="zh-CN" altLang="en-US" sz="2400" b="1" dirty="0">
                <a:solidFill>
                  <a:schemeClr val="tx1"/>
                </a:solidFill>
                <a:latin typeface="微软雅黑" panose="020B0503020204020204" pitchFamily="34" charset="-122"/>
                <a:ea typeface="微软雅黑" panose="020B0503020204020204" pitchFamily="34" charset="-122"/>
                <a:cs typeface="+mn-cs"/>
                <a:sym typeface="+mn-ea"/>
              </a:rPr>
              <a:t>政企</a:t>
            </a:r>
            <a:r>
              <a:rPr>
                <a:solidFill>
                  <a:schemeClr val="tx1"/>
                </a:solidFill>
                <a:latin typeface="微软雅黑" panose="020B0503020204020204" pitchFamily="34" charset="-122"/>
                <a:ea typeface="微软雅黑" panose="020B0503020204020204" pitchFamily="34" charset="-122"/>
                <a:sym typeface="+mn-ea"/>
              </a:rPr>
              <a:t>运营平台</a:t>
            </a:r>
            <a:r>
              <a:rPr lang="zh-CN" altLang="en-US" sz="2400" b="1" dirty="0">
                <a:solidFill>
                  <a:schemeClr val="tx1"/>
                </a:solidFill>
                <a:latin typeface="微软雅黑" panose="020B0503020204020204" pitchFamily="34" charset="-122"/>
                <a:ea typeface="微软雅黑" panose="020B0503020204020204" pitchFamily="34" charset="-122"/>
                <a:cs typeface="+mn-cs"/>
              </a:rPr>
              <a:t>-订单</a:t>
            </a:r>
            <a:r>
              <a:rPr lang="zh-CN" altLang="en-US" sz="2400" b="1" dirty="0">
                <a:solidFill>
                  <a:schemeClr val="tx1"/>
                </a:solidFill>
                <a:latin typeface="微软雅黑" panose="020B0503020204020204" pitchFamily="34" charset="-122"/>
                <a:ea typeface="微软雅黑" panose="020B0503020204020204" pitchFamily="34" charset="-122"/>
                <a:cs typeface="+mn-cs"/>
              </a:rPr>
              <a:t>查询</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2" name="文本框 1"/>
          <p:cNvSpPr txBox="1"/>
          <p:nvPr>
            <p:custDataLst>
              <p:tags r:id="rId1"/>
            </p:custDataLst>
          </p:nvPr>
        </p:nvSpPr>
        <p:spPr>
          <a:xfrm>
            <a:off x="429260" y="897890"/>
            <a:ext cx="9670415" cy="992505"/>
          </a:xfrm>
          <a:prstGeom prst="rect">
            <a:avLst/>
          </a:prstGeom>
          <a:noFill/>
        </p:spPr>
        <p:txBody>
          <a:bodyPr wrap="square" rtlCol="0">
            <a:noAutofit/>
          </a:bodyPr>
          <a:lstStyle/>
          <a:p>
            <a:pPr marL="285750" indent="-285750" algn="l">
              <a:lnSpc>
                <a:spcPct val="13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订单提交后可以生成一个订单号，可根据订单号查询订单进程。</a:t>
            </a:r>
            <a:endParaRPr lang="zh-CN" altLang="en-US" dirty="0">
              <a:latin typeface="Arial" panose="020B0604020202020204" pitchFamily="34" charset="0"/>
              <a:ea typeface="汉仪君黑-55W" panose="00020600040101010101" charset="-122"/>
            </a:endParaRPr>
          </a:p>
          <a:p>
            <a:pPr marL="285750" indent="-285750" algn="l">
              <a:lnSpc>
                <a:spcPct val="13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政企客户经理</a:t>
            </a:r>
            <a:r>
              <a:rPr lang="zh-CN" altLang="en-US" dirty="0">
                <a:latin typeface="Arial" panose="020B0604020202020204" pitchFamily="34" charset="0"/>
                <a:ea typeface="汉仪君黑-55W" panose="00020600040101010101" charset="-122"/>
              </a:rPr>
              <a:t>也可在待办待阅-订单跟踪中查看订单报竣、归档及生效情况。</a:t>
            </a:r>
            <a:endParaRPr lang="zh-CN" altLang="en-US" dirty="0">
              <a:latin typeface="Arial" panose="020B0604020202020204" pitchFamily="34" charset="0"/>
              <a:ea typeface="汉仪君黑-55W" panose="00020600040101010101" charset="-122"/>
            </a:endParaRPr>
          </a:p>
        </p:txBody>
      </p:sp>
      <p:pic>
        <p:nvPicPr>
          <p:cNvPr id="34" name="图片 1"/>
          <p:cNvPicPr>
            <a:picLocks noChangeAspect="1"/>
          </p:cNvPicPr>
          <p:nvPr/>
        </p:nvPicPr>
        <p:blipFill>
          <a:blip r:embed="rId2"/>
          <a:stretch>
            <a:fillRect/>
          </a:stretch>
        </p:blipFill>
        <p:spPr>
          <a:xfrm>
            <a:off x="387350" y="1890395"/>
            <a:ext cx="5804535" cy="4188460"/>
          </a:xfrm>
          <a:prstGeom prst="rect">
            <a:avLst/>
          </a:prstGeom>
          <a:noFill/>
          <a:ln>
            <a:solidFill>
              <a:srgbClr val="C00000"/>
            </a:solidFill>
          </a:ln>
        </p:spPr>
      </p:pic>
      <p:pic>
        <p:nvPicPr>
          <p:cNvPr id="35" name="图片 2"/>
          <p:cNvPicPr>
            <a:picLocks noChangeAspect="1"/>
          </p:cNvPicPr>
          <p:nvPr/>
        </p:nvPicPr>
        <p:blipFill>
          <a:blip r:embed="rId3"/>
          <a:stretch>
            <a:fillRect/>
          </a:stretch>
        </p:blipFill>
        <p:spPr>
          <a:xfrm>
            <a:off x="2184400" y="4397375"/>
            <a:ext cx="5383530" cy="2085975"/>
          </a:xfrm>
          <a:prstGeom prst="rect">
            <a:avLst/>
          </a:prstGeom>
          <a:noFill/>
          <a:ln>
            <a:solidFill>
              <a:srgbClr val="C00000"/>
            </a:solidFill>
          </a:ln>
        </p:spPr>
      </p:pic>
      <p:pic>
        <p:nvPicPr>
          <p:cNvPr id="26" name="图片 5"/>
          <p:cNvPicPr>
            <a:picLocks noChangeAspect="1"/>
          </p:cNvPicPr>
          <p:nvPr/>
        </p:nvPicPr>
        <p:blipFill>
          <a:blip r:embed="rId4"/>
          <a:srcRect b="13653"/>
          <a:stretch>
            <a:fillRect/>
          </a:stretch>
        </p:blipFill>
        <p:spPr>
          <a:xfrm>
            <a:off x="6983730" y="1890395"/>
            <a:ext cx="4638675" cy="2261235"/>
          </a:xfrm>
          <a:prstGeom prst="rect">
            <a:avLst/>
          </a:prstGeom>
          <a:noFill/>
          <a:ln>
            <a:solidFill>
              <a:srgbClr val="C00000"/>
            </a:solidFill>
          </a:ln>
        </p:spPr>
      </p:pic>
      <p:pic>
        <p:nvPicPr>
          <p:cNvPr id="28" name="图片 6"/>
          <p:cNvPicPr>
            <a:picLocks noChangeAspect="1"/>
          </p:cNvPicPr>
          <p:nvPr/>
        </p:nvPicPr>
        <p:blipFill>
          <a:blip r:embed="rId5"/>
          <a:srcRect b="35974"/>
          <a:stretch>
            <a:fillRect/>
          </a:stretch>
        </p:blipFill>
        <p:spPr>
          <a:xfrm>
            <a:off x="7956550" y="4397375"/>
            <a:ext cx="3665855" cy="1382395"/>
          </a:xfrm>
          <a:prstGeom prst="rect">
            <a:avLst/>
          </a:prstGeom>
          <a:noFill/>
          <a:ln>
            <a:solidFill>
              <a:srgbClr val="C00000"/>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500" y="-140970"/>
            <a:ext cx="10515600" cy="1325563"/>
          </a:xfrm>
        </p:spPr>
        <p:txBody>
          <a:bodyPr/>
          <a:lstStyle/>
          <a:p>
            <a:pPr algn="l">
              <a:buClrTx/>
              <a:buSzTx/>
              <a:buFontTx/>
            </a:pPr>
            <a:r>
              <a:rPr lang="en-US" altLang="zh-CN" sz="2400" b="1" dirty="0">
                <a:solidFill>
                  <a:schemeClr val="tx1"/>
                </a:solidFill>
                <a:latin typeface="微软雅黑" panose="020B0503020204020204" pitchFamily="34" charset="-122"/>
                <a:ea typeface="微软雅黑" panose="020B0503020204020204" pitchFamily="34" charset="-122"/>
                <a:cs typeface="+mn-cs"/>
                <a:sym typeface="+mn-ea"/>
              </a:rPr>
              <a:t>4.3 </a:t>
            </a:r>
            <a:r>
              <a:rPr lang="zh-CN" altLang="en-US" sz="2400" b="1" dirty="0">
                <a:solidFill>
                  <a:schemeClr val="tx1"/>
                </a:solidFill>
                <a:latin typeface="微软雅黑" panose="020B0503020204020204" pitchFamily="34" charset="-122"/>
                <a:ea typeface="微软雅黑" panose="020B0503020204020204" pitchFamily="34" charset="-122"/>
                <a:cs typeface="+mn-cs"/>
                <a:sym typeface="+mn-ea"/>
              </a:rPr>
              <a:t>政企</a:t>
            </a:r>
            <a:r>
              <a:rPr>
                <a:solidFill>
                  <a:schemeClr val="tx1"/>
                </a:solidFill>
                <a:latin typeface="微软雅黑" panose="020B0503020204020204" pitchFamily="34" charset="-122"/>
                <a:ea typeface="微软雅黑" panose="020B0503020204020204" pitchFamily="34" charset="-122"/>
                <a:sym typeface="+mn-ea"/>
              </a:rPr>
              <a:t>运营平台</a:t>
            </a:r>
            <a:r>
              <a:rPr lang="zh-CN" altLang="en-US" sz="2400" b="1" dirty="0">
                <a:solidFill>
                  <a:schemeClr val="tx1"/>
                </a:solidFill>
                <a:latin typeface="微软雅黑" panose="020B0503020204020204" pitchFamily="34" charset="-122"/>
                <a:ea typeface="微软雅黑" panose="020B0503020204020204" pitchFamily="34" charset="-122"/>
                <a:cs typeface="+mn-cs"/>
              </a:rPr>
              <a:t>-订单变更</a:t>
            </a:r>
            <a:r>
              <a:rPr lang="zh-CN" altLang="en-US" sz="2400" b="1" dirty="0">
                <a:solidFill>
                  <a:schemeClr val="tx1"/>
                </a:solidFill>
                <a:latin typeface="微软雅黑" panose="020B0503020204020204" pitchFamily="34" charset="-122"/>
                <a:ea typeface="微软雅黑" panose="020B0503020204020204" pitchFamily="34" charset="-122"/>
                <a:cs typeface="+mn-cs"/>
              </a:rPr>
              <a:t>及销户</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2" name="文本框 1"/>
          <p:cNvSpPr txBox="1"/>
          <p:nvPr>
            <p:custDataLst>
              <p:tags r:id="rId1"/>
            </p:custDataLst>
          </p:nvPr>
        </p:nvSpPr>
        <p:spPr>
          <a:xfrm>
            <a:off x="317500" y="835025"/>
            <a:ext cx="11478260" cy="1772920"/>
          </a:xfrm>
          <a:prstGeom prst="rect">
            <a:avLst/>
          </a:prstGeom>
          <a:noFill/>
        </p:spPr>
        <p:txBody>
          <a:bodyPr wrap="square" rtlCol="0">
            <a:noAutofit/>
          </a:bodyPr>
          <a:lstStyle/>
          <a:p>
            <a:pPr marL="285750" indent="-285750" algn="l">
              <a:lnSpc>
                <a:spcPct val="12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对于合同期内协商后产生资费价格变化或计费方式变化的订单，各省级分公司政企客户经理在政企业务运营平台对该笔订单做变更操作，订单变更默认次月生效。</a:t>
            </a:r>
            <a:endParaRPr lang="zh-CN" altLang="en-US" dirty="0">
              <a:latin typeface="Arial" panose="020B0604020202020204" pitchFamily="34" charset="0"/>
              <a:ea typeface="汉仪君黑-55W" panose="00020600040101010101" charset="-122"/>
            </a:endParaRPr>
          </a:p>
          <a:p>
            <a:pPr marL="285750" indent="-285750" algn="l">
              <a:lnSpc>
                <a:spcPct val="12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对于合同期满或合同条款范围内协商停止服务的订单，各省级分公司政企客户经理在政企业务运营平台对该笔订单做退租操作，订单退租可立即生效或次月生效，立即生效的退租当月按照实际使用天数出账计费。</a:t>
            </a:r>
            <a:endParaRPr lang="zh-CN" altLang="en-US" dirty="0">
              <a:latin typeface="Arial" panose="020B0604020202020204" pitchFamily="34" charset="0"/>
              <a:ea typeface="汉仪君黑-55W" panose="00020600040101010101" charset="-122"/>
            </a:endParaRPr>
          </a:p>
          <a:p>
            <a:pPr marL="285750" indent="-285750" algn="l">
              <a:lnSpc>
                <a:spcPct val="12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路径：政企运营平台-业务受理-销售管理-业务变更。</a:t>
            </a:r>
            <a:endParaRPr lang="zh-CN" altLang="en-US" dirty="0">
              <a:latin typeface="Arial" panose="020B0604020202020204" pitchFamily="34" charset="0"/>
              <a:ea typeface="汉仪君黑-55W" panose="00020600040101010101" charset="-122"/>
            </a:endParaRPr>
          </a:p>
        </p:txBody>
      </p:sp>
      <p:pic>
        <p:nvPicPr>
          <p:cNvPr id="3" name="图片 2"/>
          <p:cNvPicPr>
            <a:picLocks noChangeAspect="1"/>
          </p:cNvPicPr>
          <p:nvPr/>
        </p:nvPicPr>
        <p:blipFill>
          <a:blip r:embed="rId2"/>
          <a:stretch>
            <a:fillRect/>
          </a:stretch>
        </p:blipFill>
        <p:spPr>
          <a:xfrm>
            <a:off x="302895" y="2877820"/>
            <a:ext cx="6168390" cy="3514090"/>
          </a:xfrm>
          <a:prstGeom prst="rect">
            <a:avLst/>
          </a:prstGeom>
          <a:noFill/>
          <a:ln>
            <a:solidFill>
              <a:srgbClr val="C00000"/>
            </a:solidFill>
          </a:ln>
        </p:spPr>
      </p:pic>
      <p:pic>
        <p:nvPicPr>
          <p:cNvPr id="5" name="图片 2"/>
          <p:cNvPicPr>
            <a:picLocks noChangeAspect="1"/>
          </p:cNvPicPr>
          <p:nvPr/>
        </p:nvPicPr>
        <p:blipFill>
          <a:blip r:embed="rId3"/>
          <a:stretch>
            <a:fillRect/>
          </a:stretch>
        </p:blipFill>
        <p:spPr>
          <a:xfrm>
            <a:off x="1899920" y="3429000"/>
            <a:ext cx="5201920" cy="2962910"/>
          </a:xfrm>
          <a:prstGeom prst="rect">
            <a:avLst/>
          </a:prstGeom>
          <a:noFill/>
          <a:ln>
            <a:solidFill>
              <a:srgbClr val="C00000"/>
            </a:solidFill>
          </a:ln>
        </p:spPr>
      </p:pic>
      <p:pic>
        <p:nvPicPr>
          <p:cNvPr id="21" name="图片 4"/>
          <p:cNvPicPr>
            <a:picLocks noChangeAspect="1"/>
          </p:cNvPicPr>
          <p:nvPr/>
        </p:nvPicPr>
        <p:blipFill>
          <a:blip r:embed="rId4"/>
          <a:srcRect t="9907" b="18864"/>
          <a:stretch>
            <a:fillRect/>
          </a:stretch>
        </p:blipFill>
        <p:spPr>
          <a:xfrm>
            <a:off x="5798185" y="2877820"/>
            <a:ext cx="6045200" cy="2277110"/>
          </a:xfrm>
          <a:prstGeom prst="rect">
            <a:avLst/>
          </a:prstGeom>
          <a:noFill/>
          <a:ln>
            <a:solidFill>
              <a:srgbClr val="C00000"/>
            </a:solidFill>
          </a:ln>
        </p:spPr>
      </p:pic>
      <p:pic>
        <p:nvPicPr>
          <p:cNvPr id="38" name="图片 6"/>
          <p:cNvPicPr>
            <a:picLocks noChangeAspect="1"/>
          </p:cNvPicPr>
          <p:nvPr/>
        </p:nvPicPr>
        <p:blipFill>
          <a:blip r:embed="rId5"/>
          <a:srcRect t="28616"/>
          <a:stretch>
            <a:fillRect/>
          </a:stretch>
        </p:blipFill>
        <p:spPr>
          <a:xfrm>
            <a:off x="6944360" y="4399915"/>
            <a:ext cx="4899025" cy="1991995"/>
          </a:xfrm>
          <a:prstGeom prst="rect">
            <a:avLst/>
          </a:prstGeom>
          <a:noFill/>
          <a:ln>
            <a:solidFill>
              <a:srgbClr val="C00000"/>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500" y="-140970"/>
            <a:ext cx="10515600" cy="1325563"/>
          </a:xfrm>
        </p:spPr>
        <p:txBody>
          <a:bodyPr/>
          <a:lstStyle/>
          <a:p>
            <a:pPr algn="l">
              <a:buClrTx/>
              <a:buSzTx/>
              <a:buFontTx/>
            </a:pPr>
            <a:r>
              <a:rPr lang="en-US" altLang="zh-CN" sz="2400" b="1" dirty="0">
                <a:solidFill>
                  <a:schemeClr val="tx1"/>
                </a:solidFill>
                <a:latin typeface="微软雅黑" panose="020B0503020204020204" pitchFamily="34" charset="-122"/>
                <a:ea typeface="微软雅黑" panose="020B0503020204020204" pitchFamily="34" charset="-122"/>
                <a:cs typeface="+mn-cs"/>
                <a:sym typeface="+mn-ea"/>
              </a:rPr>
              <a:t>4.4 </a:t>
            </a:r>
            <a:r>
              <a:rPr lang="zh-CN" altLang="en-US" sz="2400" b="1" dirty="0">
                <a:solidFill>
                  <a:schemeClr val="tx1"/>
                </a:solidFill>
                <a:latin typeface="微软雅黑" panose="020B0503020204020204" pitchFamily="34" charset="-122"/>
                <a:ea typeface="微软雅黑" panose="020B0503020204020204" pitchFamily="34" charset="-122"/>
                <a:cs typeface="+mn-cs"/>
                <a:sym typeface="+mn-ea"/>
              </a:rPr>
              <a:t>政企</a:t>
            </a:r>
            <a:r>
              <a:rPr>
                <a:solidFill>
                  <a:schemeClr val="tx1"/>
                </a:solidFill>
                <a:latin typeface="微软雅黑" panose="020B0503020204020204" pitchFamily="34" charset="-122"/>
                <a:ea typeface="微软雅黑" panose="020B0503020204020204" pitchFamily="34" charset="-122"/>
                <a:sym typeface="+mn-ea"/>
              </a:rPr>
              <a:t>运营平台</a:t>
            </a:r>
            <a:r>
              <a:rPr lang="zh-CN" altLang="en-US" sz="2400" b="1" dirty="0">
                <a:solidFill>
                  <a:schemeClr val="tx1"/>
                </a:solidFill>
                <a:latin typeface="微软雅黑" panose="020B0503020204020204" pitchFamily="34" charset="-122"/>
                <a:ea typeface="微软雅黑" panose="020B0503020204020204" pitchFamily="34" charset="-122"/>
                <a:cs typeface="+mn-cs"/>
              </a:rPr>
              <a:t>-</a:t>
            </a:r>
            <a:r>
              <a:rPr lang="zh-CN" altLang="en-US" sz="2400" b="1" dirty="0">
                <a:solidFill>
                  <a:schemeClr val="tx1"/>
                </a:solidFill>
                <a:latin typeface="微软雅黑" panose="020B0503020204020204" pitchFamily="34" charset="-122"/>
                <a:ea typeface="微软雅黑" panose="020B0503020204020204" pitchFamily="34" charset="-122"/>
                <a:cs typeface="+mn-cs"/>
              </a:rPr>
              <a:t>订单审核及通知</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2" name="文本框 1"/>
          <p:cNvSpPr txBox="1"/>
          <p:nvPr>
            <p:custDataLst>
              <p:tags r:id="rId1"/>
            </p:custDataLst>
          </p:nvPr>
        </p:nvSpPr>
        <p:spPr>
          <a:xfrm>
            <a:off x="317500" y="835025"/>
            <a:ext cx="11478260" cy="2044065"/>
          </a:xfrm>
          <a:prstGeom prst="rect">
            <a:avLst/>
          </a:prstGeom>
          <a:noFill/>
        </p:spPr>
        <p:txBody>
          <a:bodyPr wrap="square" rtlCol="0">
            <a:noAutofit/>
          </a:bodyPr>
          <a:lstStyle/>
          <a:p>
            <a:pPr marL="285750" indent="-285750" algn="l">
              <a:lnSpc>
                <a:spcPct val="18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政企客户经理在政企业务运营平台下单后，订单由集团业务管理人员负责审核，订单审核通过后由系统派发云宙受理，云宙时代运营支撑</a:t>
            </a:r>
            <a:r>
              <a:rPr lang="zh-CN" altLang="en-US" dirty="0">
                <a:latin typeface="Arial" panose="020B0604020202020204" pitchFamily="34" charset="0"/>
                <a:ea typeface="汉仪君黑-55W" panose="00020600040101010101" charset="-122"/>
              </a:rPr>
              <a:t>人员进行复核，无异议则确认通过并开通业务；</a:t>
            </a:r>
            <a:endParaRPr lang="zh-CN" altLang="en-US" dirty="0">
              <a:latin typeface="Arial" panose="020B0604020202020204" pitchFamily="34" charset="0"/>
              <a:ea typeface="汉仪君黑-55W" panose="00020600040101010101" charset="-122"/>
            </a:endParaRPr>
          </a:p>
          <a:p>
            <a:pPr marL="285750" indent="-285750" algn="l">
              <a:lnSpc>
                <a:spcPct val="18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所有开通报竣的订单，31省CDN业务接口人均可在政企运营平台“待查看”消息中收到上述订单信息，如有本省</a:t>
            </a:r>
            <a:r>
              <a:rPr lang="en-US" altLang="zh-CN" dirty="0">
                <a:latin typeface="Arial" panose="020B0604020202020204" pitchFamily="34" charset="0"/>
                <a:ea typeface="汉仪君黑-55W" panose="00020600040101010101" charset="-122"/>
              </a:rPr>
              <a:t>CDN</a:t>
            </a:r>
            <a:r>
              <a:rPr lang="zh-CN" altLang="en-US" dirty="0">
                <a:latin typeface="Arial" panose="020B0604020202020204" pitchFamily="34" charset="0"/>
                <a:ea typeface="汉仪君黑-55W" panose="00020600040101010101" charset="-122"/>
              </a:rPr>
              <a:t>节点资源不足等情况，需及时与集团和云宙公司联系并反馈。</a:t>
            </a:r>
            <a:endParaRPr lang="zh-CN" altLang="en-US" dirty="0">
              <a:latin typeface="Arial" panose="020B0604020202020204" pitchFamily="34" charset="0"/>
              <a:ea typeface="汉仪君黑-55W" panose="00020600040101010101" charset="-122"/>
            </a:endParaRPr>
          </a:p>
        </p:txBody>
      </p:sp>
      <p:pic>
        <p:nvPicPr>
          <p:cNvPr id="26" name="图片 5"/>
          <p:cNvPicPr>
            <a:picLocks noChangeAspect="1"/>
          </p:cNvPicPr>
          <p:nvPr/>
        </p:nvPicPr>
        <p:blipFill>
          <a:blip r:embed="rId2"/>
          <a:srcRect b="13653"/>
          <a:stretch>
            <a:fillRect/>
          </a:stretch>
        </p:blipFill>
        <p:spPr>
          <a:xfrm>
            <a:off x="502285" y="3060700"/>
            <a:ext cx="5982335" cy="2915920"/>
          </a:xfrm>
          <a:prstGeom prst="rect">
            <a:avLst/>
          </a:prstGeom>
          <a:noFill/>
          <a:ln>
            <a:solidFill>
              <a:srgbClr val="C00000"/>
            </a:solidFill>
          </a:ln>
        </p:spPr>
      </p:pic>
      <p:pic>
        <p:nvPicPr>
          <p:cNvPr id="28" name="图片 6"/>
          <p:cNvPicPr>
            <a:picLocks noChangeAspect="1"/>
          </p:cNvPicPr>
          <p:nvPr/>
        </p:nvPicPr>
        <p:blipFill>
          <a:blip r:embed="rId3"/>
          <a:srcRect r="6020" b="35974"/>
          <a:stretch>
            <a:fillRect/>
          </a:stretch>
        </p:blipFill>
        <p:spPr>
          <a:xfrm>
            <a:off x="6143625" y="4072255"/>
            <a:ext cx="5789295" cy="2322830"/>
          </a:xfrm>
          <a:prstGeom prst="rect">
            <a:avLst/>
          </a:prstGeom>
          <a:noFill/>
          <a:ln>
            <a:solidFill>
              <a:srgbClr val="C00000"/>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竞争优势</a:t>
            </a:r>
            <a:endPar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3" name="表格 12"/>
          <p:cNvGraphicFramePr>
            <a:graphicFrameLocks noGrp="1"/>
          </p:cNvGraphicFramePr>
          <p:nvPr>
            <p:custDataLst>
              <p:tags r:id="rId1"/>
            </p:custDataLst>
          </p:nvPr>
        </p:nvGraphicFramePr>
        <p:xfrm>
          <a:off x="687705" y="1030605"/>
          <a:ext cx="10515600" cy="5424170"/>
        </p:xfrm>
        <a:graphic>
          <a:graphicData uri="http://schemas.openxmlformats.org/drawingml/2006/table">
            <a:tbl>
              <a:tblPr firstRow="1" bandRow="1">
                <a:tableStyleId>{912C8C85-51F0-491E-9774-3900AFEF0FD7}</a:tableStyleId>
              </a:tblPr>
              <a:tblGrid>
                <a:gridCol w="1087120"/>
                <a:gridCol w="7495540"/>
                <a:gridCol w="984250"/>
                <a:gridCol w="948690"/>
              </a:tblGrid>
              <a:tr h="516890">
                <a:tc gridSpan="2">
                  <a:txBody>
                    <a:bodyPr/>
                    <a:lstStyle/>
                    <a:p>
                      <a:pPr algn="ctr">
                        <a:lnSpc>
                          <a:spcPct val="125000"/>
                        </a:lnSpc>
                      </a:pPr>
                      <a:r>
                        <a:rPr sz="1800" dirty="0">
                          <a:latin typeface="Arial" panose="020B0604020202020204" pitchFamily="34" charset="0"/>
                          <a:ea typeface="汉仪君黑-55W" panose="00020600040101010101" charset="-122"/>
                          <a:cs typeface="微软雅黑" panose="020B0503020204020204" pitchFamily="34" charset="-122"/>
                        </a:rPr>
                        <a:t>CDN</a:t>
                      </a:r>
                      <a:r>
                        <a:rPr lang="zh-CN" sz="1800" dirty="0">
                          <a:latin typeface="Arial" panose="020B0604020202020204" pitchFamily="34" charset="0"/>
                          <a:ea typeface="汉仪君黑-55W" panose="00020600040101010101" charset="-122"/>
                          <a:cs typeface="微软雅黑" panose="020B0503020204020204" pitchFamily="34" charset="-122"/>
                        </a:rPr>
                        <a:t>、</a:t>
                      </a:r>
                      <a:r>
                        <a:rPr sz="1800" dirty="0">
                          <a:latin typeface="Arial" panose="020B0604020202020204" pitchFamily="34" charset="0"/>
                          <a:ea typeface="汉仪君黑-55W" panose="00020600040101010101" charset="-122"/>
                          <a:cs typeface="微软雅黑" panose="020B0503020204020204" pitchFamily="34" charset="-122"/>
                          <a:sym typeface="+mn-ea"/>
                        </a:rPr>
                        <a:t>边缘计算</a:t>
                      </a:r>
                      <a:r>
                        <a:rPr sz="1800" dirty="0">
                          <a:latin typeface="Arial" panose="020B0604020202020204" pitchFamily="34" charset="0"/>
                          <a:ea typeface="汉仪君黑-55W" panose="00020600040101010101" charset="-122"/>
                          <a:cs typeface="微软雅黑" panose="020B0503020204020204" pitchFamily="34" charset="-122"/>
                        </a:rPr>
                        <a:t>及相关创新产品竞争优势</a:t>
                      </a:r>
                      <a:endParaRPr sz="1800" dirty="0">
                        <a:latin typeface="Arial" panose="020B0604020202020204" pitchFamily="34" charset="0"/>
                        <a:ea typeface="汉仪君黑-55W" panose="00020600040101010101" charset="-122"/>
                        <a:cs typeface="微软雅黑" panose="020B0503020204020204" pitchFamily="34" charset="-122"/>
                      </a:endParaRPr>
                    </a:p>
                  </a:txBody>
                  <a:tcPr anchor="ctr">
                    <a:lnL w="12700" cap="flat" cmpd="sng" algn="ctr">
                      <a:solidFill>
                        <a:schemeClr val="bg1">
                          <a:lumMod val="75000"/>
                        </a:schemeClr>
                      </a:solidFill>
                      <a:prstDash val="soli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cPr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tcPr>
                </a:tc>
                <a:tc>
                  <a:txBody>
                    <a:bodyPr/>
                    <a:lstStyle/>
                    <a:p>
                      <a:pPr algn="ctr">
                        <a:lnSpc>
                          <a:spcPct val="125000"/>
                        </a:lnSpc>
                      </a:pPr>
                      <a:r>
                        <a:rPr lang="zh-CN" altLang="en-US" sz="1800" dirty="0">
                          <a:latin typeface="Arial" panose="020B0604020202020204" pitchFamily="34" charset="0"/>
                          <a:ea typeface="汉仪君黑-55W" panose="00020600040101010101" charset="-122"/>
                        </a:rPr>
                        <a:t>联通</a:t>
                      </a:r>
                      <a:endParaRPr lang="zh-CN" altLang="en-US" sz="1800" dirty="0">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lnSpc>
                          <a:spcPct val="125000"/>
                        </a:lnSpc>
                      </a:pPr>
                      <a:r>
                        <a:rPr lang="zh-CN" altLang="en-US" sz="1800" dirty="0">
                          <a:latin typeface="Arial" panose="020B0604020202020204" pitchFamily="34" charset="0"/>
                          <a:ea typeface="汉仪君黑-55W" panose="00020600040101010101" charset="-122"/>
                        </a:rPr>
                        <a:t>腾讯</a:t>
                      </a:r>
                      <a:endParaRPr lang="zh-CN" altLang="en-US" sz="1800" dirty="0">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lnR>
                    <a:lnT w="12700" cap="flat" cmpd="sng" algn="ctr">
                      <a:solidFill>
                        <a:schemeClr val="bg1">
                          <a:lumMod val="75000"/>
                        </a:schemeClr>
                      </a:solid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r>
              <a:tr h="777240">
                <a:tc>
                  <a:txBody>
                    <a:bodyPr/>
                    <a:lstStyle/>
                    <a:p>
                      <a:pPr algn="ctr">
                        <a:lnSpc>
                          <a:spcPct val="125000"/>
                        </a:lnSpc>
                      </a:pPr>
                      <a:r>
                        <a:rPr lang="zh-CN" altLang="en-US" sz="1400" b="1" dirty="0">
                          <a:solidFill>
                            <a:schemeClr val="tx1"/>
                          </a:solidFill>
                          <a:latin typeface="Arial" panose="020B0604020202020204" pitchFamily="34" charset="0"/>
                          <a:ea typeface="汉仪君黑-55W" panose="00020600040101010101" charset="-122"/>
                        </a:rPr>
                        <a:t>资源禀赋</a:t>
                      </a:r>
                      <a:endParaRPr lang="zh-CN" altLang="en-US" sz="1400" b="1" dirty="0">
                        <a:solidFill>
                          <a:schemeClr val="tx1"/>
                        </a:solidFill>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pPr>
                      <a:r>
                        <a:rPr lang="en-US" altLang="zh-CN" sz="1200" dirty="0">
                          <a:latin typeface="Arial" panose="020B0604020202020204" pitchFamily="34" charset="0"/>
                          <a:ea typeface="汉仪君黑-55W" panose="00020600040101010101" charset="-122"/>
                          <a:cs typeface="微软雅黑" panose="020B0503020204020204" pitchFamily="34" charset="-122"/>
                        </a:rPr>
                        <a:t>边缘计算和CDN及相关创新产品是基于带宽资源的增值服务，带宽的数量和成本、带宽覆盖网络的范围以及带宽的采购周期直接影响到相关业务的服务能力和盈利能力;边缘计算和CDN及相关创新产品的进一步发展需要下沉部署节点，汇聚层/边缘层机房的分布与质量及开放程度、使用成本非常重要</a:t>
                      </a:r>
                      <a:endParaRPr lang="en-US" altLang="zh-CN" sz="1200" dirty="0">
                        <a:latin typeface="Arial" panose="020B0604020202020204" pitchFamily="34" charset="0"/>
                        <a:ea typeface="汉仪君黑-55W" panose="00020600040101010101" charset="-122"/>
                        <a:cs typeface="微软雅黑" panose="020B0503020204020204" pitchFamily="34"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buFont typeface="Arial" panose="020B0604020202020204" pitchFamily="34" charset="0"/>
                        <a:buNone/>
                      </a:pPr>
                      <a:r>
                        <a:rPr lang="en-US" altLang="zh-CN"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rPr>
                        <a:t>  </a:t>
                      </a:r>
                      <a:r>
                        <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rPr>
                        <a:t>✓</a:t>
                      </a:r>
                      <a:endPar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indent="0">
                        <a:lnSpc>
                          <a:spcPct val="125000"/>
                        </a:lnSpc>
                        <a:buFont typeface="Arial" panose="020B0604020202020204" pitchFamily="34" charset="0"/>
                        <a:buNone/>
                      </a:pPr>
                      <a:r>
                        <a:rPr lang="en-US" altLang="zh-CN"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r>
                        <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a:t>
                      </a:r>
                      <a:endParaRPr lang="zh-CN" altLang="en-US" sz="2800" dirty="0">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4840">
                <a:tc>
                  <a:txBody>
                    <a:bodyPr/>
                    <a:lstStyle/>
                    <a:p>
                      <a:pPr algn="ctr">
                        <a:lnSpc>
                          <a:spcPct val="125000"/>
                        </a:lnSpc>
                      </a:pPr>
                      <a:r>
                        <a:rPr lang="zh-CN" altLang="en-US" sz="1400" b="1" dirty="0">
                          <a:solidFill>
                            <a:schemeClr val="tx1"/>
                          </a:solidFill>
                          <a:latin typeface="Arial" panose="020B0604020202020204" pitchFamily="34" charset="0"/>
                          <a:ea typeface="汉仪君黑-55W" panose="00020600040101010101" charset="-122"/>
                        </a:rPr>
                        <a:t>网络能力</a:t>
                      </a:r>
                      <a:endParaRPr lang="zh-CN" altLang="en-US" sz="1400" b="1" dirty="0">
                        <a:solidFill>
                          <a:schemeClr val="tx1"/>
                        </a:solidFill>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pPr>
                      <a:r>
                        <a:rPr lang="zh-CN" altLang="en-US" sz="1200" dirty="0">
                          <a:latin typeface="Arial" panose="020B0604020202020204" pitchFamily="34" charset="0"/>
                          <a:ea typeface="汉仪君黑-55W" panose="00020600040101010101" charset="-122"/>
                          <a:cs typeface="微软雅黑" panose="020B0503020204020204" pitchFamily="34" charset="-122"/>
                        </a:rPr>
                        <a:t>网络切片、专网、位置、网络信息开放、MEC分流等</a:t>
                      </a:r>
                      <a:endParaRPr lang="zh-CN" altLang="en-US" sz="1200" dirty="0">
                        <a:latin typeface="Arial" panose="020B0604020202020204" pitchFamily="34" charset="0"/>
                        <a:ea typeface="汉仪君黑-55W" panose="00020600040101010101" charset="-122"/>
                        <a:cs typeface="微软雅黑" panose="020B0503020204020204" pitchFamily="34"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pPr>
                      <a:r>
                        <a:rPr lang="en-US" altLang="zh-CN"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r>
                        <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endPar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pPr>
                      <a:endParaRPr lang="zh-CN" altLang="en-US" sz="1000" dirty="0">
                        <a:latin typeface="微软雅黑" panose="020B0503020204020204" pitchFamily="34" charset="-122"/>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4840">
                <a:tc>
                  <a:txBody>
                    <a:bodyPr/>
                    <a:lstStyle/>
                    <a:p>
                      <a:pPr algn="ctr">
                        <a:lnSpc>
                          <a:spcPct val="125000"/>
                        </a:lnSpc>
                      </a:pPr>
                      <a:r>
                        <a:rPr lang="zh-CN" altLang="en-US" sz="1400" b="1" dirty="0">
                          <a:solidFill>
                            <a:schemeClr val="tx1"/>
                          </a:solidFill>
                          <a:latin typeface="Arial" panose="020B0604020202020204" pitchFamily="34" charset="0"/>
                          <a:ea typeface="汉仪君黑-55W" panose="00020600040101010101" charset="-122"/>
                        </a:rPr>
                        <a:t>渠道能力</a:t>
                      </a:r>
                      <a:endParaRPr lang="zh-CN" altLang="en-US" sz="1400" b="1" dirty="0">
                        <a:solidFill>
                          <a:schemeClr val="tx1"/>
                        </a:solidFill>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pPr>
                      <a:r>
                        <a:rPr lang="zh-CN" altLang="en-US" sz="1200" dirty="0">
                          <a:latin typeface="Arial" panose="020B0604020202020204" pitchFamily="34" charset="0"/>
                          <a:ea typeface="汉仪君黑-55W" panose="00020600040101010101" charset="-122"/>
                        </a:rPr>
                        <a:t>边缘计算和CDN及相关创新业务服务直接面对的主要是2B用户，采用非标产品和定制化产品的需求潜力较大，政企线下销售渠道发挥较好互补作用</a:t>
                      </a:r>
                      <a:endParaRPr lang="zh-CN" altLang="en-US" sz="1200" dirty="0">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pPr>
                      <a:r>
                        <a:rPr lang="en-US" altLang="zh-CN"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r>
                        <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endPar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pPr>
                      <a:endParaRPr lang="zh-CN" altLang="en-US" sz="1000" dirty="0">
                        <a:latin typeface="微软雅黑" panose="020B0503020204020204" pitchFamily="34" charset="-122"/>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4840">
                <a:tc>
                  <a:txBody>
                    <a:bodyPr/>
                    <a:lstStyle/>
                    <a:p>
                      <a:pPr algn="ctr">
                        <a:lnSpc>
                          <a:spcPct val="125000"/>
                        </a:lnSpc>
                      </a:pPr>
                      <a:r>
                        <a:rPr lang="zh-CN" altLang="en-US" sz="1400" b="1" dirty="0">
                          <a:solidFill>
                            <a:schemeClr val="tx1"/>
                          </a:solidFill>
                          <a:latin typeface="Arial" panose="020B0604020202020204" pitchFamily="34" charset="0"/>
                          <a:ea typeface="汉仪君黑-55W" panose="00020600040101010101" charset="-122"/>
                        </a:rPr>
                        <a:t>技术能力</a:t>
                      </a:r>
                      <a:endParaRPr lang="zh-CN" altLang="en-US" sz="1400" b="1" dirty="0">
                        <a:solidFill>
                          <a:schemeClr val="tx1"/>
                        </a:solidFill>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pPr>
                      <a:r>
                        <a:rPr lang="zh-CN" altLang="en-US" sz="1200" dirty="0">
                          <a:latin typeface="Arial" panose="020B0604020202020204" pitchFamily="34" charset="0"/>
                          <a:ea typeface="汉仪君黑-55W" panose="00020600040101010101" charset="-122"/>
                          <a:cs typeface="微软雅黑" panose="020B0503020204020204" pitchFamily="34" charset="-122"/>
                        </a:rPr>
                        <a:t>边缘计算和CDN及相关创新业务服务依赖于各种技术能力，比如有助于提高资源效率的智能调度技术提高访问速度的协议优化技术等，技术有助于降低建设和运营成本，并提高客户满意度</a:t>
                      </a:r>
                      <a:endParaRPr lang="zh-CN" altLang="en-US" sz="1200" dirty="0">
                        <a:latin typeface="Arial" panose="020B0604020202020204" pitchFamily="34" charset="0"/>
                        <a:ea typeface="汉仪君黑-55W" panose="00020600040101010101" charset="-122"/>
                        <a:cs typeface="微软雅黑" panose="020B0503020204020204" pitchFamily="34"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pPr>
                      <a:endParaRPr lang="zh-CN" altLang="en-US" sz="2800" b="1" dirty="0">
                        <a:solidFill>
                          <a:srgbClr val="C00000"/>
                        </a:solidFill>
                        <a:effectLst>
                          <a:innerShdw blurRad="63500" dist="50800">
                            <a:prstClr val="black">
                              <a:alpha val="50000"/>
                            </a:prstClr>
                          </a:innerShdw>
                        </a:effectLst>
                        <a:latin typeface="微软雅黑" panose="020B0503020204020204" pitchFamily="34" charset="-122"/>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pPr>
                      <a:r>
                        <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endPar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1005840">
                <a:tc>
                  <a:txBody>
                    <a:bodyPr/>
                    <a:lstStyle/>
                    <a:p>
                      <a:pPr algn="ctr">
                        <a:lnSpc>
                          <a:spcPct val="125000"/>
                        </a:lnSpc>
                        <a:buNone/>
                      </a:pPr>
                      <a:r>
                        <a:rPr lang="zh-CN" altLang="en-US" sz="1400" b="1" dirty="0">
                          <a:solidFill>
                            <a:schemeClr val="tx1"/>
                          </a:solidFill>
                          <a:latin typeface="Arial" panose="020B0604020202020204" pitchFamily="34" charset="0"/>
                          <a:ea typeface="汉仪君黑-55W" panose="00020600040101010101" charset="-122"/>
                        </a:rPr>
                        <a:t>产品能力</a:t>
                      </a:r>
                      <a:endParaRPr lang="zh-CN" altLang="en-US" sz="1400" b="1" dirty="0">
                        <a:solidFill>
                          <a:schemeClr val="tx1"/>
                        </a:solidFill>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buNone/>
                      </a:pPr>
                      <a:r>
                        <a:rPr lang="zh-CN" altLang="en-US" sz="1200" dirty="0">
                          <a:latin typeface="Arial" panose="020B0604020202020204" pitchFamily="34" charset="0"/>
                          <a:ea typeface="汉仪君黑-55W" panose="00020600040101010101" charset="-122"/>
                          <a:sym typeface="+mn-ea"/>
                        </a:rPr>
                        <a:t>边缘计算和CDN及相关创新产品承载的互联网业务灵活多变，不同客户对相同业务的实现需求也不致，而且互联网新业务不断出现，边缘计算和CDN针对新业务的产品创新有助于比竞争对手更快地切入新业务市场，比如云游戏、超清视频、AR/VR等，需要强大的运营能力保障业务的快速响应和定制化需求，需要强大的产品创新能力保障产品的竞争力</a:t>
                      </a:r>
                      <a:endParaRPr lang="zh-CN" altLang="en-US" sz="1200" kern="1200" dirty="0">
                        <a:solidFill>
                          <a:schemeClr val="tx1"/>
                        </a:solidFill>
                        <a:latin typeface="Arial" panose="020B0604020202020204" pitchFamily="34" charset="0"/>
                        <a:ea typeface="汉仪君黑-55W" panose="00020600040101010101" charset="-122"/>
                        <a:sym typeface="+mn-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buNone/>
                      </a:pPr>
                      <a:endParaRPr lang="zh-CN" altLang="en-US" sz="2800" b="1" dirty="0">
                        <a:solidFill>
                          <a:srgbClr val="C00000"/>
                        </a:solidFill>
                        <a:effectLst>
                          <a:innerShdw blurRad="63500" dist="50800">
                            <a:prstClr val="black">
                              <a:alpha val="50000"/>
                            </a:prstClr>
                          </a:innerShdw>
                        </a:effectLst>
                        <a:latin typeface="微软雅黑" panose="020B0503020204020204" pitchFamily="34" charset="-122"/>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buNone/>
                      </a:pPr>
                      <a:r>
                        <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endPar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4840">
                <a:tc>
                  <a:txBody>
                    <a:bodyPr/>
                    <a:lstStyle/>
                    <a:p>
                      <a:pPr algn="ctr">
                        <a:lnSpc>
                          <a:spcPct val="125000"/>
                        </a:lnSpc>
                        <a:buNone/>
                      </a:pPr>
                      <a:r>
                        <a:rPr lang="zh-CN" altLang="en-US" sz="1400" b="1" dirty="0">
                          <a:solidFill>
                            <a:schemeClr val="tx1"/>
                          </a:solidFill>
                          <a:latin typeface="Arial" panose="020B0604020202020204" pitchFamily="34" charset="0"/>
                          <a:ea typeface="汉仪君黑-55W" panose="00020600040101010101" charset="-122"/>
                        </a:rPr>
                        <a:t>头部内容</a:t>
                      </a:r>
                      <a:endParaRPr lang="zh-CN" altLang="en-US" sz="1400" b="1" dirty="0">
                        <a:solidFill>
                          <a:schemeClr val="tx1"/>
                        </a:solidFill>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buNone/>
                      </a:pPr>
                      <a:r>
                        <a:rPr lang="zh-CN" altLang="en-US" sz="1200" kern="1200" dirty="0">
                          <a:solidFill>
                            <a:schemeClr val="tx1"/>
                          </a:solidFill>
                          <a:latin typeface="Arial" panose="020B0604020202020204" pitchFamily="34" charset="0"/>
                          <a:ea typeface="汉仪君黑-55W" panose="00020600040101010101" charset="-122"/>
                        </a:rPr>
                        <a:t>现有头部内容的规模与运营经验、竞争实力和生态聚合能力，对于合作的高起点和基础的坚实性非常重要，有助于快速打开市场和介入应用场景，培育发展能力</a:t>
                      </a:r>
                      <a:endParaRPr lang="zh-CN" altLang="en-US" sz="1200" kern="1200" dirty="0">
                        <a:solidFill>
                          <a:schemeClr val="tx1"/>
                        </a:solidFill>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buNone/>
                      </a:pPr>
                      <a:endParaRPr lang="zh-CN" altLang="en-US" sz="2800" b="1" dirty="0">
                        <a:solidFill>
                          <a:srgbClr val="C00000"/>
                        </a:solidFill>
                        <a:effectLst>
                          <a:innerShdw blurRad="63500" dist="50800">
                            <a:prstClr val="black">
                              <a:alpha val="50000"/>
                            </a:prstClr>
                          </a:innerShdw>
                        </a:effectLst>
                        <a:latin typeface="微软雅黑" panose="020B0503020204020204" pitchFamily="34" charset="-122"/>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buNone/>
                      </a:pPr>
                      <a:r>
                        <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endPar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24840">
                <a:tc>
                  <a:txBody>
                    <a:bodyPr/>
                    <a:lstStyle/>
                    <a:p>
                      <a:pPr algn="ctr">
                        <a:lnSpc>
                          <a:spcPct val="125000"/>
                        </a:lnSpc>
                      </a:pPr>
                      <a:r>
                        <a:rPr lang="zh-CN" altLang="en-US" sz="1400" b="1" dirty="0">
                          <a:solidFill>
                            <a:schemeClr val="tx1"/>
                          </a:solidFill>
                          <a:latin typeface="Arial" panose="020B0604020202020204" pitchFamily="34" charset="0"/>
                          <a:ea typeface="汉仪君黑-55W" panose="00020600040101010101" charset="-122"/>
                        </a:rPr>
                        <a:t>品牌效应</a:t>
                      </a:r>
                      <a:endParaRPr lang="zh-CN" altLang="en-US" sz="1400" b="1" dirty="0">
                        <a:solidFill>
                          <a:schemeClr val="tx1"/>
                        </a:solidFill>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nSpc>
                          <a:spcPct val="125000"/>
                        </a:lnSpc>
                      </a:pPr>
                      <a:r>
                        <a:rPr lang="zh-CN" altLang="en-US" sz="1200" kern="1200" dirty="0">
                          <a:latin typeface="Arial" panose="020B0604020202020204" pitchFamily="34" charset="0"/>
                          <a:ea typeface="汉仪君黑-55W" panose="00020600040101010101" charset="-122"/>
                        </a:rPr>
                        <a:t>良好的品牌有助于客户的开发，尤其是优质客户的开发，使客户对业务服务质量、安全保障能力具备更高的信任度</a:t>
                      </a:r>
                      <a:endParaRPr lang="zh-CN" altLang="en-US" sz="1200" kern="1200" dirty="0">
                        <a:solidFill>
                          <a:schemeClr val="tx1"/>
                        </a:solidFill>
                        <a:latin typeface="Arial" panose="020B0604020202020204" pitchFamily="34" charset="0"/>
                        <a:ea typeface="汉仪君黑-55W" panose="00020600040101010101" charset="-122"/>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pPr>
                      <a:r>
                        <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endPar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a:lnSpc>
                          <a:spcPct val="125000"/>
                        </a:lnSpc>
                        <a:buClrTx/>
                        <a:buSzTx/>
                        <a:buFont typeface="Arial" panose="020B0604020202020204" pitchFamily="34" charset="0"/>
                      </a:pPr>
                      <a:r>
                        <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rPr>
                        <a:t>  ✓</a:t>
                      </a:r>
                      <a:endParaRPr lang="zh-CN" altLang="en-US" sz="2800" b="1" dirty="0">
                        <a:solidFill>
                          <a:srgbClr val="C00000"/>
                        </a:solidFill>
                        <a:effectLst>
                          <a:innerShdw blurRad="63500" dist="50800">
                            <a:prstClr val="black">
                              <a:alpha val="50000"/>
                            </a:prstClr>
                          </a:innerShdw>
                        </a:effectLst>
                        <a:latin typeface="Arial" panose="020B0604020202020204" pitchFamily="34" charset="0"/>
                        <a:ea typeface="汉仪君黑-55W" panose="00020600040101010101" charset="-122"/>
                        <a:sym typeface="+mn-ea"/>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7500" y="-140970"/>
            <a:ext cx="10515600" cy="1325563"/>
          </a:xfrm>
        </p:spPr>
        <p:txBody>
          <a:bodyPr/>
          <a:lstStyle/>
          <a:p>
            <a:pPr algn="l">
              <a:buClrTx/>
              <a:buSzTx/>
              <a:buFontTx/>
            </a:pPr>
            <a:r>
              <a:rPr lang="en-US" altLang="zh-CN" sz="2400" b="1" dirty="0">
                <a:solidFill>
                  <a:schemeClr val="tx1"/>
                </a:solidFill>
                <a:latin typeface="微软雅黑" panose="020B0503020204020204" pitchFamily="34" charset="-122"/>
                <a:ea typeface="微软雅黑" panose="020B0503020204020204" pitchFamily="34" charset="-122"/>
                <a:cs typeface="+mn-cs"/>
                <a:sym typeface="+mn-ea"/>
              </a:rPr>
              <a:t>4.5 </a:t>
            </a:r>
            <a:r>
              <a:rPr lang="zh-CN" altLang="en-US" sz="2400" b="1" dirty="0">
                <a:solidFill>
                  <a:schemeClr val="tx1"/>
                </a:solidFill>
                <a:latin typeface="微软雅黑" panose="020B0503020204020204" pitchFamily="34" charset="-122"/>
                <a:ea typeface="微软雅黑" panose="020B0503020204020204" pitchFamily="34" charset="-122"/>
                <a:cs typeface="+mn-cs"/>
                <a:sym typeface="+mn-ea"/>
              </a:rPr>
              <a:t>政企</a:t>
            </a:r>
            <a:r>
              <a:rPr>
                <a:solidFill>
                  <a:schemeClr val="tx1"/>
                </a:solidFill>
                <a:latin typeface="微软雅黑" panose="020B0503020204020204" pitchFamily="34" charset="-122"/>
                <a:ea typeface="微软雅黑" panose="020B0503020204020204" pitchFamily="34" charset="-122"/>
                <a:sym typeface="+mn-ea"/>
              </a:rPr>
              <a:t>运营平台</a:t>
            </a:r>
            <a:r>
              <a:rPr lang="zh-CN" altLang="en-US" sz="2400" b="1" dirty="0">
                <a:solidFill>
                  <a:schemeClr val="tx1"/>
                </a:solidFill>
                <a:latin typeface="微软雅黑" panose="020B0503020204020204" pitchFamily="34" charset="-122"/>
                <a:ea typeface="微软雅黑" panose="020B0503020204020204" pitchFamily="34" charset="-122"/>
                <a:cs typeface="+mn-cs"/>
              </a:rPr>
              <a:t>-对账与</a:t>
            </a:r>
            <a:r>
              <a:rPr lang="zh-CN" altLang="en-US" sz="2400" b="1" dirty="0">
                <a:solidFill>
                  <a:schemeClr val="tx1"/>
                </a:solidFill>
                <a:latin typeface="微软雅黑" panose="020B0503020204020204" pitchFamily="34" charset="-122"/>
                <a:ea typeface="微软雅黑" panose="020B0503020204020204" pitchFamily="34" charset="-122"/>
                <a:cs typeface="+mn-cs"/>
              </a:rPr>
              <a:t>缴费</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2" name="文本框 1"/>
          <p:cNvSpPr txBox="1"/>
          <p:nvPr>
            <p:custDataLst>
              <p:tags r:id="rId1"/>
            </p:custDataLst>
          </p:nvPr>
        </p:nvSpPr>
        <p:spPr>
          <a:xfrm>
            <a:off x="718185" y="838835"/>
            <a:ext cx="10754995" cy="5713730"/>
          </a:xfrm>
          <a:prstGeom prst="rect">
            <a:avLst/>
          </a:prstGeom>
          <a:noFill/>
        </p:spPr>
        <p:txBody>
          <a:bodyPr wrap="square" rtlCol="0">
            <a:noAutofit/>
          </a:bodyPr>
          <a:lstStyle/>
          <a:p>
            <a:pPr marL="285750" indent="-285750" algn="l">
              <a:lnSpc>
                <a:spcPct val="140000"/>
              </a:lnSpc>
              <a:buClr>
                <a:srgbClr val="C00000"/>
              </a:buClr>
              <a:buSzTx/>
              <a:buFont typeface="Wingdings" panose="05000000000000000000" charset="0"/>
              <a:buChar char="p"/>
            </a:pPr>
            <a:r>
              <a:rPr lang="zh-CN" altLang="en-US" b="1" dirty="0">
                <a:solidFill>
                  <a:srgbClr val="C00000"/>
                </a:solidFill>
                <a:latin typeface="Arial" panose="020B0604020202020204" pitchFamily="34" charset="0"/>
                <a:ea typeface="汉仪君黑-55W" panose="00020600040101010101" charset="-122"/>
                <a:sym typeface="+mn-ea"/>
              </a:rPr>
              <a:t>试商用期间对账、结算等工作线下完成。</a:t>
            </a:r>
            <a:endParaRPr lang="zh-CN" altLang="en-US" b="1" dirty="0">
              <a:solidFill>
                <a:srgbClr val="C00000"/>
              </a:solidFill>
              <a:latin typeface="Arial" panose="020B0604020202020204" pitchFamily="34" charset="0"/>
              <a:ea typeface="汉仪君黑-55W" panose="00020600040101010101" charset="-122"/>
              <a:sym typeface="+mn-ea"/>
            </a:endParaRPr>
          </a:p>
          <a:p>
            <a:pPr marL="285750" indent="-285750" algn="l">
              <a:lnSpc>
                <a:spcPct val="140000"/>
              </a:lnSpc>
              <a:buClr>
                <a:srgbClr val="C00000"/>
              </a:buClr>
              <a:buSzTx/>
              <a:buFont typeface="Wingdings" panose="05000000000000000000" charset="0"/>
              <a:buChar char="p"/>
            </a:pPr>
            <a:r>
              <a:rPr lang="zh-CN" altLang="en-US" b="1" dirty="0">
                <a:latin typeface="Arial" panose="020B0604020202020204" pitchFamily="34" charset="0"/>
                <a:ea typeface="汉仪君黑-55W" panose="00020600040101010101" charset="-122"/>
              </a:rPr>
              <a:t>客户账单对账</a:t>
            </a:r>
            <a:endParaRPr lang="zh-CN" altLang="en-US" b="1" dirty="0">
              <a:latin typeface="Arial" panose="020B0604020202020204" pitchFamily="34" charset="0"/>
              <a:ea typeface="汉仪君黑-55W" panose="00020600040101010101" charset="-122"/>
            </a:endParaRPr>
          </a:p>
          <a:p>
            <a:pPr lvl="1" indent="0" algn="l">
              <a:lnSpc>
                <a:spcPct val="14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政企客户经理：中国联通CDN产品按自然月生成账单并推送至CBSS系统，该账单以CDN操作台推送的出账数据为原始数据、结算依据，政企客户经理收到账单后需及时与客户完成确认。</a:t>
            </a:r>
            <a:endParaRPr lang="zh-CN" altLang="en-US" dirty="0">
              <a:latin typeface="Arial" panose="020B0604020202020204" pitchFamily="34" charset="0"/>
              <a:ea typeface="汉仪君黑-55W" panose="00020600040101010101" charset="-122"/>
            </a:endParaRPr>
          </a:p>
          <a:p>
            <a:pPr marL="285750" indent="-285750" algn="l">
              <a:lnSpc>
                <a:spcPct val="140000"/>
              </a:lnSpc>
              <a:buClr>
                <a:srgbClr val="C00000"/>
              </a:buClr>
              <a:buSzTx/>
              <a:buFont typeface="Wingdings" panose="05000000000000000000" charset="0"/>
              <a:buChar char="p"/>
            </a:pPr>
            <a:r>
              <a:rPr lang="zh-CN" altLang="en-US" b="1" dirty="0">
                <a:latin typeface="Arial" panose="020B0604020202020204" pitchFamily="34" charset="0"/>
                <a:ea typeface="汉仪君黑-55W" panose="00020600040101010101" charset="-122"/>
              </a:rPr>
              <a:t>账期</a:t>
            </a:r>
            <a:endParaRPr lang="zh-CN" altLang="en-US" b="1" dirty="0">
              <a:latin typeface="Arial" panose="020B0604020202020204" pitchFamily="34" charset="0"/>
              <a:ea typeface="汉仪君黑-55W" panose="00020600040101010101" charset="-122"/>
            </a:endParaRPr>
          </a:p>
          <a:p>
            <a:pPr lvl="1" indent="0" algn="l">
              <a:lnSpc>
                <a:spcPct val="14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客户账单以一个自然月为周期计算：每月1日0时至当月月末最后一天的23时59分59秒，即每自然月为一个账期进行出账，简称T月账期（例：10月出账周期为10月1日0时至10月31日23时59分59秒）</a:t>
            </a:r>
            <a:r>
              <a:rPr lang="zh-CN" altLang="en-US" dirty="0">
                <a:latin typeface="Arial" panose="020B0604020202020204" pitchFamily="34" charset="0"/>
                <a:ea typeface="汉仪君黑-55W" panose="00020600040101010101" charset="-122"/>
                <a:sym typeface="+mn-ea"/>
              </a:rPr>
              <a:t>。</a:t>
            </a:r>
            <a:endParaRPr lang="zh-CN" altLang="en-US" dirty="0">
              <a:latin typeface="Arial" panose="020B0604020202020204" pitchFamily="34" charset="0"/>
              <a:ea typeface="汉仪君黑-55W" panose="00020600040101010101" charset="-122"/>
            </a:endParaRPr>
          </a:p>
          <a:p>
            <a:pPr marL="285750" indent="-285750" algn="l">
              <a:lnSpc>
                <a:spcPct val="140000"/>
              </a:lnSpc>
              <a:buClr>
                <a:srgbClr val="C00000"/>
              </a:buClr>
              <a:buSzTx/>
              <a:buFont typeface="Wingdings" panose="05000000000000000000" charset="0"/>
              <a:buChar char="p"/>
            </a:pPr>
            <a:r>
              <a:rPr lang="zh-CN" altLang="en-US" b="1" dirty="0">
                <a:latin typeface="Arial" panose="020B0604020202020204" pitchFamily="34" charset="0"/>
                <a:ea typeface="汉仪君黑-55W" panose="00020600040101010101" charset="-122"/>
              </a:rPr>
              <a:t>客户账单差异</a:t>
            </a:r>
            <a:r>
              <a:rPr lang="zh-CN" altLang="en-US" b="1" dirty="0">
                <a:latin typeface="Arial" panose="020B0604020202020204" pitchFamily="34" charset="0"/>
                <a:ea typeface="汉仪君黑-55W" panose="00020600040101010101" charset="-122"/>
              </a:rPr>
              <a:t>处理约定</a:t>
            </a:r>
            <a:endParaRPr lang="zh-CN" altLang="en-US" b="1" dirty="0">
              <a:latin typeface="Arial" panose="020B0604020202020204" pitchFamily="34" charset="0"/>
              <a:ea typeface="汉仪君黑-55W" panose="00020600040101010101" charset="-122"/>
            </a:endParaRPr>
          </a:p>
          <a:p>
            <a:pPr lvl="1" indent="0" algn="l">
              <a:lnSpc>
                <a:spcPct val="14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对账中超出保底部分双方统计的带宽流量峰值数据有差异时，按以下方式确定计费数据：</a:t>
            </a:r>
            <a:endParaRPr lang="zh-CN" altLang="en-US" dirty="0">
              <a:latin typeface="Arial" panose="020B0604020202020204" pitchFamily="34" charset="0"/>
              <a:ea typeface="汉仪君黑-55W" panose="00020600040101010101" charset="-122"/>
            </a:endParaRPr>
          </a:p>
          <a:p>
            <a:pPr lvl="1" indent="0" algn="l">
              <a:lnSpc>
                <a:spcPct val="14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(1)当带宽流量数值差额小于等于双方当月带宽核对值的较大值的3%时，则按照</a:t>
            </a:r>
            <a:r>
              <a:rPr lang="zh-CN" altLang="en-US" dirty="0">
                <a:latin typeface="Arial" panose="020B0604020202020204" pitchFamily="34" charset="0"/>
                <a:ea typeface="汉仪君黑-55W" panose="00020600040101010101" charset="-122"/>
              </a:rPr>
              <a:t>中国联通CDN控制台统计的带宽流量数据作为计费数据；</a:t>
            </a:r>
            <a:endParaRPr lang="zh-CN" altLang="en-US" dirty="0">
              <a:latin typeface="Arial" panose="020B0604020202020204" pitchFamily="34" charset="0"/>
              <a:ea typeface="汉仪君黑-55W" panose="00020600040101010101" charset="-122"/>
            </a:endParaRPr>
          </a:p>
          <a:p>
            <a:pPr lvl="1" indent="0" algn="l">
              <a:lnSpc>
                <a:spcPct val="14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(2)当带宽流量数值差额在双方当月带宽核对值的较大值的3%-5%之间时，取平均值为作为计费数据；</a:t>
            </a:r>
            <a:endParaRPr lang="zh-CN" altLang="en-US" dirty="0">
              <a:latin typeface="Arial" panose="020B0604020202020204" pitchFamily="34" charset="0"/>
              <a:ea typeface="汉仪君黑-55W" panose="00020600040101010101" charset="-122"/>
            </a:endParaRPr>
          </a:p>
          <a:p>
            <a:pPr lvl="1" indent="0" algn="l">
              <a:lnSpc>
                <a:spcPct val="14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(3)当带宽流量数值差额大于双方当月带宽核对值的较大值的5%时，双方对统计数据进行分析后，另行以书面方式确定实际计费数据。</a:t>
            </a:r>
            <a:endParaRPr lang="zh-CN" altLang="en-US" dirty="0">
              <a:solidFill>
                <a:srgbClr val="C00000"/>
              </a:solidFill>
              <a:highlight>
                <a:srgbClr val="FFFF00"/>
              </a:highlight>
              <a:latin typeface="Arial" panose="020B0604020202020204" pitchFamily="34" charset="0"/>
              <a:ea typeface="汉仪君黑-55W" panose="00020600040101010101"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7505" y="-72390"/>
            <a:ext cx="10515600" cy="1325563"/>
          </a:xfrm>
        </p:spPr>
        <p:txBody>
          <a:bodyPr/>
          <a:lstStyle/>
          <a:p>
            <a:pPr algn="l">
              <a:buClrTx/>
              <a:buSzTx/>
              <a:buFontTx/>
            </a:pPr>
            <a:r>
              <a:rPr lang="en-US" altLang="zh-CN" sz="2400" b="1" dirty="0">
                <a:solidFill>
                  <a:schemeClr val="tx1"/>
                </a:solidFill>
                <a:latin typeface="微软雅黑" panose="020B0503020204020204" pitchFamily="34" charset="-122"/>
                <a:ea typeface="微软雅黑" panose="020B0503020204020204" pitchFamily="34" charset="-122"/>
                <a:cs typeface="+mn-cs"/>
              </a:rPr>
              <a:t>4</a:t>
            </a:r>
            <a:r>
              <a:rPr lang="zh-CN" altLang="en-US" sz="2400" b="1" dirty="0">
                <a:solidFill>
                  <a:schemeClr val="tx1"/>
                </a:solidFill>
                <a:latin typeface="微软雅黑" panose="020B0503020204020204" pitchFamily="34" charset="-122"/>
                <a:ea typeface="微软雅黑" panose="020B0503020204020204" pitchFamily="34" charset="-122"/>
                <a:cs typeface="+mn-cs"/>
              </a:rPr>
              <a:t>.</a:t>
            </a:r>
            <a:r>
              <a:rPr lang="en-US" altLang="zh-CN" sz="2400" b="1" dirty="0">
                <a:solidFill>
                  <a:schemeClr val="tx1"/>
                </a:solidFill>
                <a:latin typeface="微软雅黑" panose="020B0503020204020204" pitchFamily="34" charset="-122"/>
                <a:ea typeface="微软雅黑" panose="020B0503020204020204" pitchFamily="34" charset="-122"/>
                <a:cs typeface="+mn-cs"/>
              </a:rPr>
              <a:t>5</a:t>
            </a:r>
            <a:r>
              <a:rPr lang="zh-CN" altLang="en-US" sz="2400" b="1" dirty="0">
                <a:solidFill>
                  <a:schemeClr val="tx1"/>
                </a:solidFill>
                <a:latin typeface="微软雅黑" panose="020B0503020204020204" pitchFamily="34" charset="-122"/>
                <a:ea typeface="微软雅黑" panose="020B0503020204020204" pitchFamily="34" charset="-122"/>
                <a:cs typeface="+mn-cs"/>
              </a:rPr>
              <a:t> 联通政企在线门户</a:t>
            </a:r>
            <a:r>
              <a:rPr>
                <a:solidFill>
                  <a:schemeClr val="tx1"/>
                </a:solidFill>
                <a:latin typeface="微软雅黑" panose="020B0503020204020204" pitchFamily="34" charset="-122"/>
                <a:ea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sym typeface="+mn-ea"/>
              </a:rPr>
              <a:t>1/2</a:t>
            </a:r>
            <a:r>
              <a:rPr>
                <a:solidFill>
                  <a:schemeClr val="tx1"/>
                </a:solidFill>
                <a:latin typeface="微软雅黑" panose="020B0503020204020204" pitchFamily="34" charset="-122"/>
                <a:ea typeface="微软雅黑" panose="020B0503020204020204" pitchFamily="34" charset="-122"/>
                <a:sym typeface="+mn-ea"/>
              </a:rPr>
              <a:t>）</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420751" y="1120775"/>
            <a:ext cx="5966460" cy="589280"/>
          </a:xfrm>
          <a:prstGeom prst="rect">
            <a:avLst/>
          </a:prstGeom>
          <a:noFill/>
        </p:spPr>
        <p:txBody>
          <a:bodyPr wrap="none" rtlCol="0">
            <a:spAutoFit/>
          </a:bodyPr>
          <a:lstStyle/>
          <a:p>
            <a:pPr marL="285750" indent="-285750" algn="l">
              <a:lnSpc>
                <a:spcPct val="180000"/>
              </a:lnSpc>
              <a:buClr>
                <a:srgbClr val="C00000"/>
              </a:buClr>
              <a:buSzTx/>
              <a:buFont typeface="Wingdings" panose="05000000000000000000" charset="0"/>
              <a:buChar char="p"/>
            </a:pPr>
            <a:r>
              <a:rPr lang="zh-CN" altLang="en-US" b="1" dirty="0">
                <a:latin typeface="Arial" panose="020B0604020202020204" pitchFamily="34" charset="0"/>
                <a:ea typeface="汉仪君黑-55W" panose="00020600040101010101" charset="-122"/>
                <a:sym typeface="+mn-ea"/>
              </a:rPr>
              <a:t>CDN产品-</a:t>
            </a:r>
            <a:r>
              <a:rPr lang="zh-CN" altLang="en-US" b="1" dirty="0">
                <a:latin typeface="Arial" panose="020B0604020202020204" pitchFamily="34" charset="0"/>
                <a:ea typeface="汉仪君黑-55W" panose="00020600040101010101" charset="-122"/>
              </a:rPr>
              <a:t>政企在线入口：</a:t>
            </a:r>
            <a:r>
              <a:rPr lang="zh-CN" altLang="en-US" b="1" dirty="0">
                <a:latin typeface="Arial" panose="020B0604020202020204" pitchFamily="34" charset="0"/>
                <a:ea typeface="汉仪君黑-55W" panose="00020600040101010101" charset="-122"/>
                <a:hlinkClick r:id="rId1"/>
              </a:rPr>
              <a:t>https://gec.10010.com/cdn</a:t>
            </a:r>
            <a:endParaRPr lang="zh-CN" altLang="en-US" b="1" dirty="0">
              <a:latin typeface="Arial" panose="020B0604020202020204" pitchFamily="34" charset="0"/>
              <a:ea typeface="汉仪君黑-55W" panose="00020600040101010101" charset="-122"/>
            </a:endParaRPr>
          </a:p>
        </p:txBody>
      </p:sp>
      <p:pic>
        <p:nvPicPr>
          <p:cNvPr id="5" name="图片 4"/>
          <p:cNvPicPr>
            <a:picLocks noChangeAspect="1"/>
          </p:cNvPicPr>
          <p:nvPr/>
        </p:nvPicPr>
        <p:blipFill rotWithShape="1">
          <a:blip r:embed="rId2"/>
          <a:srcRect r="34462"/>
          <a:stretch>
            <a:fillRect/>
          </a:stretch>
        </p:blipFill>
        <p:spPr>
          <a:xfrm>
            <a:off x="527050" y="1845310"/>
            <a:ext cx="4815840" cy="4652010"/>
          </a:xfrm>
          <a:prstGeom prst="rect">
            <a:avLst/>
          </a:prstGeom>
        </p:spPr>
      </p:pic>
      <p:pic>
        <p:nvPicPr>
          <p:cNvPr id="2" name="图片 1" descr="IMG_0772"/>
          <p:cNvPicPr>
            <a:picLocks noChangeAspect="1"/>
          </p:cNvPicPr>
          <p:nvPr/>
        </p:nvPicPr>
        <p:blipFill>
          <a:blip r:embed="rId3"/>
          <a:stretch>
            <a:fillRect/>
          </a:stretch>
        </p:blipFill>
        <p:spPr>
          <a:xfrm>
            <a:off x="5546090" y="2503170"/>
            <a:ext cx="6246495" cy="29330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50190" y="145415"/>
            <a:ext cx="10515600" cy="878205"/>
          </a:xfrm>
        </p:spPr>
        <p:txBody>
          <a:bodyPr/>
          <a:lstStyle/>
          <a:p>
            <a:pPr algn="l">
              <a:buClrTx/>
              <a:buSzTx/>
              <a:buFontTx/>
            </a:pPr>
            <a:r>
              <a:rPr lang="en-US" altLang="zh-CN" sz="2400" b="1" dirty="0">
                <a:solidFill>
                  <a:schemeClr val="tx1"/>
                </a:solidFill>
                <a:latin typeface="微软雅黑" panose="020B0503020204020204" pitchFamily="34" charset="-122"/>
                <a:ea typeface="微软雅黑" panose="020B0503020204020204" pitchFamily="34" charset="-122"/>
                <a:cs typeface="+mn-cs"/>
              </a:rPr>
              <a:t>4</a:t>
            </a:r>
            <a:r>
              <a:rPr lang="zh-CN" altLang="en-US" sz="2400" b="1" dirty="0">
                <a:solidFill>
                  <a:schemeClr val="tx1"/>
                </a:solidFill>
                <a:latin typeface="微软雅黑" panose="020B0503020204020204" pitchFamily="34" charset="-122"/>
                <a:ea typeface="微软雅黑" panose="020B0503020204020204" pitchFamily="34" charset="-122"/>
                <a:cs typeface="+mn-cs"/>
              </a:rPr>
              <a:t>.</a:t>
            </a:r>
            <a:r>
              <a:rPr lang="en-US" altLang="zh-CN" sz="2400" b="1" dirty="0">
                <a:solidFill>
                  <a:schemeClr val="tx1"/>
                </a:solidFill>
                <a:latin typeface="微软雅黑" panose="020B0503020204020204" pitchFamily="34" charset="-122"/>
                <a:ea typeface="微软雅黑" panose="020B0503020204020204" pitchFamily="34" charset="-122"/>
                <a:cs typeface="+mn-cs"/>
              </a:rPr>
              <a:t>5</a:t>
            </a:r>
            <a:r>
              <a:rPr lang="zh-CN" altLang="en-US" sz="2400" b="1" dirty="0">
                <a:solidFill>
                  <a:schemeClr val="tx1"/>
                </a:solidFill>
                <a:latin typeface="微软雅黑" panose="020B0503020204020204" pitchFamily="34" charset="-122"/>
                <a:ea typeface="微软雅黑" panose="020B0503020204020204" pitchFamily="34" charset="-122"/>
                <a:cs typeface="+mn-cs"/>
              </a:rPr>
              <a:t> 联通政企在线门户</a:t>
            </a:r>
            <a:r>
              <a:rPr lang="en-US" altLang="zh-CN" sz="2400" b="1" dirty="0">
                <a:solidFill>
                  <a:schemeClr val="tx1"/>
                </a:solidFill>
                <a:latin typeface="微软雅黑" panose="020B0503020204020204" pitchFamily="34" charset="-122"/>
                <a:ea typeface="微软雅黑" panose="020B0503020204020204" pitchFamily="34" charset="-122"/>
                <a:cs typeface="+mn-cs"/>
              </a:rPr>
              <a:t>-</a:t>
            </a:r>
            <a:r>
              <a:rPr lang="zh-CN" altLang="en-US" sz="2400" b="1" dirty="0">
                <a:solidFill>
                  <a:schemeClr val="tx1"/>
                </a:solidFill>
                <a:latin typeface="微软雅黑" panose="020B0503020204020204" pitchFamily="34" charset="-122"/>
                <a:ea typeface="微软雅黑" panose="020B0503020204020204" pitchFamily="34" charset="-122"/>
                <a:cs typeface="+mn-cs"/>
              </a:rPr>
              <a:t>控制台</a:t>
            </a:r>
            <a:r>
              <a:rPr>
                <a:solidFill>
                  <a:schemeClr val="tx1"/>
                </a:solidFill>
                <a:latin typeface="微软雅黑" panose="020B0503020204020204" pitchFamily="34" charset="-122"/>
                <a:ea typeface="微软雅黑" panose="020B0503020204020204" pitchFamily="34" charset="-122"/>
                <a:sym typeface="+mn-ea"/>
              </a:rPr>
              <a:t>（</a:t>
            </a:r>
            <a:r>
              <a:rPr lang="en-US" altLang="zh-CN">
                <a:solidFill>
                  <a:schemeClr val="tx1"/>
                </a:solidFill>
                <a:latin typeface="微软雅黑" panose="020B0503020204020204" pitchFamily="34" charset="-122"/>
                <a:ea typeface="微软雅黑" panose="020B0503020204020204" pitchFamily="34" charset="-122"/>
                <a:sym typeface="+mn-ea"/>
              </a:rPr>
              <a:t>2</a:t>
            </a:r>
            <a:r>
              <a:rPr lang="en-US" altLang="zh-CN">
                <a:solidFill>
                  <a:schemeClr val="tx1"/>
                </a:solidFill>
                <a:latin typeface="微软雅黑" panose="020B0503020204020204" pitchFamily="34" charset="-122"/>
                <a:ea typeface="微软雅黑" panose="020B0503020204020204" pitchFamily="34" charset="-122"/>
                <a:sym typeface="+mn-ea"/>
              </a:rPr>
              <a:t>/2</a:t>
            </a:r>
            <a:r>
              <a:rPr>
                <a:solidFill>
                  <a:schemeClr val="tx1"/>
                </a:solidFill>
                <a:latin typeface="微软雅黑" panose="020B0503020204020204" pitchFamily="34" charset="-122"/>
                <a:ea typeface="微软雅黑" panose="020B0503020204020204" pitchFamily="34" charset="-122"/>
                <a:sym typeface="+mn-ea"/>
              </a:rPr>
              <a:t>）</a:t>
            </a:r>
            <a:endParaRPr lang="zh-CN" altLang="en-US" sz="2400" b="1" dirty="0">
              <a:solidFill>
                <a:schemeClr val="tx1"/>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1042670" y="1023620"/>
            <a:ext cx="9723120" cy="5582920"/>
          </a:xfrm>
          <a:prstGeom prst="rect">
            <a:avLst/>
          </a:prstGeom>
        </p:spPr>
      </p:pic>
      <p:sp>
        <p:nvSpPr>
          <p:cNvPr id="3" name="矩形 2"/>
          <p:cNvSpPr/>
          <p:nvPr/>
        </p:nvSpPr>
        <p:spPr>
          <a:xfrm>
            <a:off x="1033145" y="2116455"/>
            <a:ext cx="1475105" cy="2049780"/>
          </a:xfrm>
          <a:prstGeom prst="rect">
            <a:avLst/>
          </a:prstGeom>
          <a:noFill/>
          <a:ln w="19050">
            <a:solidFill>
              <a:srgbClr val="C00000"/>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4.6 </a:t>
            </a:r>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客户业务信息</a:t>
            </a:r>
            <a:r>
              <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配置</a:t>
            </a:r>
            <a:endParaRPr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195580" y="940435"/>
            <a:ext cx="11658600" cy="1125220"/>
          </a:xfrm>
          <a:prstGeom prst="rect">
            <a:avLst/>
          </a:prstGeom>
        </p:spPr>
        <p:txBody>
          <a:bodyPr wrap="square" lIns="91440" rIns="91440" rtlCol="0" anchor="t" anchorCtr="0">
            <a:noAutofit/>
          </a:bodyPr>
          <a:p>
            <a:pPr marL="285750" lvl="0" indent="-285750" algn="l" fontAlgn="auto">
              <a:lnSpc>
                <a:spcPct val="150000"/>
              </a:lnSpc>
              <a:buClr>
                <a:srgbClr val="C00000"/>
              </a:buClr>
              <a:buSzTx/>
              <a:buFont typeface="Wingdings" panose="05000000000000000000" charset="0"/>
              <a:buChar char="p"/>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客户登入政企在线门户，按照</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《中国联通</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操作手册》</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相关说明，</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完成站点和域名的接入和配置。</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9" name="组合 18"/>
          <p:cNvGrpSpPr/>
          <p:nvPr/>
        </p:nvGrpSpPr>
        <p:grpSpPr>
          <a:xfrm>
            <a:off x="4617720" y="2223770"/>
            <a:ext cx="7273290" cy="3522980"/>
            <a:chOff x="1635" y="3613"/>
            <a:chExt cx="16475" cy="5548"/>
          </a:xfrm>
        </p:grpSpPr>
        <p:sp>
          <p:nvSpPr>
            <p:cNvPr id="28" name="矩形: 圆角 27"/>
            <p:cNvSpPr/>
            <p:nvPr/>
          </p:nvSpPr>
          <p:spPr>
            <a:xfrm>
              <a:off x="9600" y="3613"/>
              <a:ext cx="3647" cy="684"/>
            </a:xfrm>
            <a:prstGeom prst="roundRect">
              <a:avLst/>
            </a:prstGeom>
            <a:solidFill>
              <a:srgbClr val="8B81C3"/>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zh-CN" altLang="en-US" sz="1000" dirty="0">
                  <a:solidFill>
                    <a:srgbClr val="FFFFFF"/>
                  </a:solidFill>
                  <a:latin typeface="微软雅黑" panose="020B0503020204020204" pitchFamily="34" charset="-122"/>
                  <a:ea typeface="微软雅黑" panose="020B0503020204020204" pitchFamily="34" charset="-122"/>
                </a:rPr>
                <a:t>站点归属权</a:t>
              </a: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验证</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35" name="直接箭头连接符 34"/>
            <p:cNvCxnSpPr>
              <a:stCxn id="28" idx="2"/>
              <a:endCxn id="18" idx="0"/>
            </p:cNvCxnSpPr>
            <p:nvPr/>
          </p:nvCxnSpPr>
          <p:spPr>
            <a:xfrm>
              <a:off x="11423" y="4298"/>
              <a:ext cx="0" cy="838"/>
            </a:xfrm>
            <a:prstGeom prst="straightConnector1">
              <a:avLst/>
            </a:prstGeom>
            <a:ln w="19050">
              <a:solidFill>
                <a:srgbClr val="8B81C3"/>
              </a:solidFill>
              <a:prstDash val="solid"/>
              <a:miter/>
              <a:tailEnd type="triangle"/>
            </a:ln>
          </p:spPr>
        </p:cxnSp>
        <p:cxnSp>
          <p:nvCxnSpPr>
            <p:cNvPr id="39" name="直接箭头连接符 38"/>
            <p:cNvCxnSpPr>
              <a:stCxn id="18" idx="2"/>
            </p:cNvCxnSpPr>
            <p:nvPr/>
          </p:nvCxnSpPr>
          <p:spPr>
            <a:xfrm flipH="1">
              <a:off x="11423" y="5820"/>
              <a:ext cx="0" cy="743"/>
            </a:xfrm>
            <a:prstGeom prst="straightConnector1">
              <a:avLst/>
            </a:prstGeom>
            <a:ln w="19050">
              <a:solidFill>
                <a:srgbClr val="8B81C3"/>
              </a:solidFill>
              <a:prstDash val="solid"/>
              <a:miter/>
              <a:tailEnd type="triangle"/>
            </a:ln>
          </p:spPr>
        </p:cxnSp>
        <p:sp>
          <p:nvSpPr>
            <p:cNvPr id="44" name="矩形: 圆角 43"/>
            <p:cNvSpPr/>
            <p:nvPr/>
          </p:nvSpPr>
          <p:spPr>
            <a:xfrm>
              <a:off x="9600" y="6625"/>
              <a:ext cx="3647" cy="684"/>
            </a:xfrm>
            <a:prstGeom prst="roundRect">
              <a:avLst/>
            </a:prstGeom>
            <a:solidFill>
              <a:srgbClr val="8A6BBE"/>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推荐配置：场景配置模板</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5" name="矩形: 圆角 44"/>
            <p:cNvSpPr/>
            <p:nvPr/>
          </p:nvSpPr>
          <p:spPr>
            <a:xfrm>
              <a:off x="9510" y="7886"/>
              <a:ext cx="3827" cy="1275"/>
            </a:xfrm>
            <a:prstGeom prst="roundRect">
              <a:avLst/>
            </a:prstGeom>
            <a:solidFill>
              <a:srgbClr val="6D4C9C"/>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配置：在</a:t>
              </a:r>
              <a:r>
                <a:rPr kumimoji="0" 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DNS</a:t>
              </a: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厂商添加</a:t>
              </a:r>
              <a:r>
                <a:rPr kumimoji="0" 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CNAME</a:t>
              </a: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记录</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9" name="直接箭头连接符 48"/>
            <p:cNvCxnSpPr/>
            <p:nvPr/>
          </p:nvCxnSpPr>
          <p:spPr>
            <a:xfrm>
              <a:off x="11423" y="7310"/>
              <a:ext cx="0" cy="519"/>
            </a:xfrm>
            <a:prstGeom prst="straightConnector1">
              <a:avLst/>
            </a:prstGeom>
            <a:ln w="19050">
              <a:solidFill>
                <a:srgbClr val="8B81C3"/>
              </a:solidFill>
              <a:prstDash val="solid"/>
              <a:miter/>
              <a:tailEnd type="triangle"/>
            </a:ln>
          </p:spPr>
        </p:cxnSp>
        <p:sp>
          <p:nvSpPr>
            <p:cNvPr id="52" name="矩形: 圆角 51"/>
            <p:cNvSpPr/>
            <p:nvPr/>
          </p:nvSpPr>
          <p:spPr>
            <a:xfrm>
              <a:off x="1635" y="4900"/>
              <a:ext cx="3647" cy="684"/>
            </a:xfrm>
            <a:prstGeom prst="roundRect">
              <a:avLst/>
            </a:prstGeom>
            <a:solidFill>
              <a:srgbClr val="0B346E"/>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进入控制台</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3" name="矩形: 圆角 52"/>
            <p:cNvSpPr/>
            <p:nvPr/>
          </p:nvSpPr>
          <p:spPr>
            <a:xfrm>
              <a:off x="1635" y="6197"/>
              <a:ext cx="3647" cy="684"/>
            </a:xfrm>
            <a:prstGeom prst="roundRect">
              <a:avLst/>
            </a:prstGeom>
            <a:solidFill>
              <a:srgbClr val="005CAF"/>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添加站点：</a:t>
              </a:r>
              <a:r>
                <a:rPr kumimoji="0" lang="en-US" sz="10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e</a:t>
              </a:r>
              <a:r>
                <a:rPr kumimoji="0" lang="en-US" altLang="zh-CN" sz="10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xample.com</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4" name="直接箭头连接符 53"/>
            <p:cNvCxnSpPr/>
            <p:nvPr/>
          </p:nvCxnSpPr>
          <p:spPr>
            <a:xfrm>
              <a:off x="3455" y="5585"/>
              <a:ext cx="5" cy="542"/>
            </a:xfrm>
            <a:prstGeom prst="straightConnector1">
              <a:avLst/>
            </a:prstGeom>
            <a:ln w="19050">
              <a:solidFill>
                <a:schemeClr val="accent1"/>
              </a:solidFill>
              <a:prstDash val="solid"/>
              <a:miter/>
              <a:tailEnd type="triangle"/>
            </a:ln>
          </p:spPr>
        </p:cxnSp>
        <p:cxnSp>
          <p:nvCxnSpPr>
            <p:cNvPr id="56" name="直接箭头连接符 55"/>
            <p:cNvCxnSpPr/>
            <p:nvPr/>
          </p:nvCxnSpPr>
          <p:spPr>
            <a:xfrm flipH="1">
              <a:off x="3455" y="6918"/>
              <a:ext cx="7" cy="811"/>
            </a:xfrm>
            <a:prstGeom prst="straightConnector1">
              <a:avLst/>
            </a:prstGeom>
            <a:ln w="19050">
              <a:solidFill>
                <a:schemeClr val="accent1"/>
              </a:solidFill>
              <a:prstDash val="solid"/>
              <a:miter/>
              <a:tailEnd type="triangle"/>
            </a:ln>
          </p:spPr>
        </p:cxnSp>
        <p:sp>
          <p:nvSpPr>
            <p:cNvPr id="63" name="矩形: 圆角 62"/>
            <p:cNvSpPr/>
            <p:nvPr/>
          </p:nvSpPr>
          <p:spPr>
            <a:xfrm>
              <a:off x="1635" y="7729"/>
              <a:ext cx="3647" cy="724"/>
            </a:xfrm>
            <a:prstGeom prst="roundRect">
              <a:avLst/>
            </a:prstGeom>
            <a:solidFill>
              <a:schemeClr val="accent1">
                <a:lumMod val="60000"/>
                <a:lumOff val="40000"/>
              </a:schemeClr>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zh-CN" altLang="en-US" sz="1000" dirty="0">
                  <a:solidFill>
                    <a:srgbClr val="FFFFFF"/>
                  </a:solidFill>
                  <a:latin typeface="微软雅黑" panose="020B0503020204020204" pitchFamily="34" charset="-122"/>
                  <a:ea typeface="微软雅黑" panose="020B0503020204020204" pitchFamily="34" charset="-122"/>
                </a:rPr>
                <a:t>选择加速区域与接入模式</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67" name="矩形 66"/>
            <p:cNvSpPr/>
            <p:nvPr/>
          </p:nvSpPr>
          <p:spPr>
            <a:xfrm>
              <a:off x="13770" y="4034"/>
              <a:ext cx="4340" cy="2884"/>
            </a:xfrm>
            <a:prstGeom prst="rect">
              <a:avLst/>
            </a:prstGeom>
            <a:noFill/>
            <a:ln w="12700">
              <a:solidFill>
                <a:schemeClr val="accent1">
                  <a:shade val="50000"/>
                </a:schemeClr>
              </a:solidFill>
              <a:prstDash val="dash"/>
              <a:miter/>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3" name="矩形: 圆角 62"/>
            <p:cNvSpPr/>
            <p:nvPr/>
          </p:nvSpPr>
          <p:spPr>
            <a:xfrm>
              <a:off x="5863" y="7083"/>
              <a:ext cx="2429" cy="724"/>
            </a:xfrm>
            <a:prstGeom prst="roundRect">
              <a:avLst/>
            </a:prstGeom>
            <a:solidFill>
              <a:schemeClr val="accent1">
                <a:lumMod val="60000"/>
                <a:lumOff val="40000"/>
              </a:schemeClr>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en-US" altLang="zh-CN" sz="1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CNAME </a:t>
              </a:r>
              <a:r>
                <a:rPr lang="zh-CN" altLang="en-US" sz="1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接入</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圆角 62"/>
            <p:cNvSpPr/>
            <p:nvPr/>
          </p:nvSpPr>
          <p:spPr>
            <a:xfrm>
              <a:off x="5863" y="8250"/>
              <a:ext cx="2429" cy="724"/>
            </a:xfrm>
            <a:prstGeom prst="roundRect">
              <a:avLst/>
            </a:prstGeom>
            <a:solidFill>
              <a:schemeClr val="accent1">
                <a:lumMod val="60000"/>
                <a:lumOff val="40000"/>
              </a:schemeClr>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en-US" altLang="zh-CN" sz="1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NS </a:t>
              </a:r>
              <a:r>
                <a:rPr lang="zh-CN" altLang="en-US" sz="1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接入</a:t>
              </a:r>
              <a:endParaRPr lang="zh-CN" altLang="en-US" sz="1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肘形连接符 14"/>
            <p:cNvCxnSpPr>
              <a:stCxn id="63" idx="3"/>
              <a:endCxn id="13" idx="1"/>
            </p:cNvCxnSpPr>
            <p:nvPr/>
          </p:nvCxnSpPr>
          <p:spPr>
            <a:xfrm flipV="1">
              <a:off x="5281" y="7445"/>
              <a:ext cx="582" cy="64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63" idx="3"/>
              <a:endCxn id="14" idx="1"/>
            </p:cNvCxnSpPr>
            <p:nvPr/>
          </p:nvCxnSpPr>
          <p:spPr>
            <a:xfrm>
              <a:off x="5281" y="8091"/>
              <a:ext cx="582" cy="5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13" idx="3"/>
              <a:endCxn id="28" idx="1"/>
            </p:cNvCxnSpPr>
            <p:nvPr/>
          </p:nvCxnSpPr>
          <p:spPr>
            <a:xfrm flipV="1">
              <a:off x="8293" y="3956"/>
              <a:ext cx="1307" cy="3490"/>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矩形: 圆角 42"/>
            <p:cNvSpPr/>
            <p:nvPr/>
          </p:nvSpPr>
          <p:spPr>
            <a:xfrm>
              <a:off x="9600" y="5135"/>
              <a:ext cx="3647" cy="684"/>
            </a:xfrm>
            <a:prstGeom prst="roundRect">
              <a:avLst/>
            </a:prstGeom>
            <a:solidFill>
              <a:srgbClr val="9B90C2"/>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zh-CN" altLang="en-US" sz="1000" dirty="0">
                  <a:solidFill>
                    <a:srgbClr val="FFFFFF"/>
                  </a:solidFill>
                  <a:latin typeface="微软雅黑" panose="020B0503020204020204" pitchFamily="34" charset="-122"/>
                  <a:ea typeface="微软雅黑" panose="020B0503020204020204" pitchFamily="34" charset="-122"/>
                </a:rPr>
                <a:t>域名管理：添加域名</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1" name="矩形: 圆角 42"/>
            <p:cNvSpPr/>
            <p:nvPr/>
          </p:nvSpPr>
          <p:spPr>
            <a:xfrm>
              <a:off x="14007" y="4119"/>
              <a:ext cx="3846" cy="684"/>
            </a:xfrm>
            <a:prstGeom prst="roundRect">
              <a:avLst/>
            </a:prstGeom>
            <a:solidFill>
              <a:srgbClr val="9B90C2"/>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zh-CN" altLang="en-US" sz="1000" dirty="0">
                  <a:solidFill>
                    <a:srgbClr val="FFFFFF"/>
                  </a:solidFill>
                  <a:latin typeface="微软雅黑" panose="020B0503020204020204" pitchFamily="34" charset="-122"/>
                  <a:ea typeface="微软雅黑" panose="020B0503020204020204" pitchFamily="34" charset="-122"/>
                </a:rPr>
                <a:t>配置加速子域名</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矩形: 圆角 42"/>
            <p:cNvSpPr/>
            <p:nvPr/>
          </p:nvSpPr>
          <p:spPr>
            <a:xfrm>
              <a:off x="14007" y="5122"/>
              <a:ext cx="3846" cy="684"/>
            </a:xfrm>
            <a:prstGeom prst="roundRect">
              <a:avLst/>
            </a:prstGeom>
            <a:solidFill>
              <a:srgbClr val="9B90C2"/>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lang="zh-CN" altLang="en-US" sz="1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配置</a:t>
              </a: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源站：</a:t>
              </a:r>
              <a:r>
                <a:rPr kumimoji="0" lang="en-US" altLang="zh-CN"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IP</a:t>
              </a:r>
              <a:r>
                <a:rPr lang="en-US" altLang="zh-CN" sz="1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域名</a:t>
              </a:r>
              <a:r>
                <a:rPr kumimoji="0" lang="en-US" altLang="zh-CN"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源站组</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圆角 42"/>
            <p:cNvSpPr/>
            <p:nvPr/>
          </p:nvSpPr>
          <p:spPr>
            <a:xfrm>
              <a:off x="14007" y="6125"/>
              <a:ext cx="3846" cy="684"/>
            </a:xfrm>
            <a:prstGeom prst="roundRect">
              <a:avLst/>
            </a:prstGeom>
            <a:solidFill>
              <a:srgbClr val="9B90C2"/>
            </a:solidFill>
            <a:ln>
              <a:noFill/>
            </a:ln>
          </p:spPr>
          <p:txBody>
            <a:bodyPr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其他：回源协议</a:t>
              </a:r>
              <a:r>
                <a:rPr kumimoji="0" lang="en-US" altLang="zh-CN"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回源端口</a:t>
              </a:r>
              <a:endParaRPr kumimoji="0" lang="zh-CN" altLang="en-US"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5" name="直线箭头连接符 24"/>
            <p:cNvCxnSpPr>
              <a:stCxn id="18" idx="3"/>
              <a:endCxn id="67" idx="1"/>
            </p:cNvCxnSpPr>
            <p:nvPr/>
          </p:nvCxnSpPr>
          <p:spPr>
            <a:xfrm flipV="1">
              <a:off x="13247" y="5476"/>
              <a:ext cx="523"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0" name="矩形 12"/>
          <p:cNvSpPr>
            <a:spLocks noChangeArrowheads="1"/>
          </p:cNvSpPr>
          <p:nvPr>
            <p:custDataLst>
              <p:tags r:id="rId1"/>
            </p:custDataLst>
          </p:nvPr>
        </p:nvSpPr>
        <p:spPr bwMode="auto">
          <a:xfrm>
            <a:off x="195580" y="2005330"/>
            <a:ext cx="3891280" cy="40957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buNone/>
            </a:pPr>
            <a:r>
              <a:rPr lang="zh-CN" altLang="en-US" sz="18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客户信息收集</a:t>
            </a:r>
            <a:endParaRPr lang="zh-CN" altLang="en-US" sz="18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24" name="矩形 23"/>
          <p:cNvSpPr>
            <a:spLocks noChangeArrowheads="1"/>
          </p:cNvSpPr>
          <p:nvPr>
            <p:custDataLst>
              <p:tags r:id="rId2"/>
            </p:custDataLst>
          </p:nvPr>
        </p:nvSpPr>
        <p:spPr bwMode="auto">
          <a:xfrm>
            <a:off x="195580" y="2433320"/>
            <a:ext cx="3891280" cy="3313430"/>
          </a:xfrm>
          <a:prstGeom prst="rect">
            <a:avLst/>
          </a:prstGeom>
          <a:solidFill>
            <a:schemeClr val="bg1">
              <a:lumMod val="9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285750" lvl="0" indent="-285750" algn="l">
              <a:lnSpc>
                <a:spcPct val="120000"/>
              </a:lnSpc>
              <a:spcBef>
                <a:spcPts val="0"/>
              </a:spcBef>
              <a:spcAft>
                <a:spcPts val="0"/>
              </a:spcAft>
              <a:buClr>
                <a:srgbClr val="C00000"/>
              </a:buClr>
              <a:buSzTx/>
              <a:buFont typeface="Wingdings" panose="05000000000000000000" charset="0"/>
              <a:buChar char=""/>
            </a:pPr>
            <a:r>
              <a:rPr lang="zh-CN" altLang="en-US" sz="1800" b="1" dirty="0">
                <a:latin typeface="微软雅黑" panose="020B0503020204020204" pitchFamily="34" charset="-122"/>
                <a:ea typeface="微软雅黑" panose="020B0503020204020204" pitchFamily="34" charset="-122"/>
                <a:cs typeface="宋体" panose="02010600030101010101" pitchFamily="2" charset="-122"/>
                <a:sym typeface="+mn-ea"/>
              </a:rPr>
              <a:t>基本信息收集</a:t>
            </a:r>
            <a:r>
              <a:rPr lang="zh-CN" altLang="en-US" sz="1800" dirty="0">
                <a:latin typeface="微软雅黑" panose="020B0503020204020204" pitchFamily="34" charset="-122"/>
                <a:ea typeface="微软雅黑" panose="020B0503020204020204" pitchFamily="34" charset="-122"/>
                <a:cs typeface="宋体" panose="02010600030101010101" pitchFamily="2" charset="-122"/>
                <a:sym typeface="+mn-ea"/>
              </a:rPr>
              <a:t>：业务名称、加速类型、加速区域、安全防护需求、源站分布</a:t>
            </a:r>
            <a:endParaRPr lang="zh-CN" altLang="en-US" sz="18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endParaRPr>
          </a:p>
          <a:p>
            <a:pPr marL="285750" lvl="0" indent="-285750">
              <a:lnSpc>
                <a:spcPct val="120000"/>
              </a:lnSpc>
              <a:buClr>
                <a:srgbClr val="C00000"/>
              </a:buClr>
              <a:buFont typeface="Wingdings" panose="05000000000000000000" charset="0"/>
              <a:buChar char=""/>
            </a:pPr>
            <a:r>
              <a:rPr lang="zh-CN" altLang="en-US" sz="1800" b="1" dirty="0">
                <a:latin typeface="微软雅黑" panose="020B0503020204020204" pitchFamily="34" charset="-122"/>
                <a:ea typeface="微软雅黑" panose="020B0503020204020204" pitchFamily="34" charset="-122"/>
                <a:cs typeface="宋体" panose="02010600030101010101" pitchFamily="2" charset="-122"/>
                <a:sym typeface="+mn-ea"/>
              </a:rPr>
              <a:t>加速信息收集：</a:t>
            </a:r>
            <a:r>
              <a:rPr lang="zh-CN" altLang="en-US" sz="1800" dirty="0">
                <a:latin typeface="微软雅黑" panose="020B0503020204020204" pitchFamily="34" charset="-122"/>
                <a:ea typeface="微软雅黑" panose="020B0503020204020204" pitchFamily="34" charset="-122"/>
                <a:cs typeface="宋体" panose="02010600030101010101" pitchFamily="2" charset="-122"/>
                <a:sym typeface="+mn-ea"/>
              </a:rPr>
              <a:t>业务域名、流量</a:t>
            </a:r>
            <a:r>
              <a:rPr lang="en-US" altLang="zh-CN" sz="1800" dirty="0">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en-US" sz="1800" dirty="0">
                <a:latin typeface="微软雅黑" panose="020B0503020204020204" pitchFamily="34" charset="-122"/>
                <a:ea typeface="微软雅黑" panose="020B0503020204020204" pitchFamily="34" charset="-122"/>
                <a:cs typeface="宋体" panose="02010600030101010101" pitchFamily="2" charset="-122"/>
                <a:sym typeface="+mn-ea"/>
              </a:rPr>
              <a:t>带宽量级、</a:t>
            </a:r>
            <a:r>
              <a:rPr lang="en-US" altLang="zh-CN" sz="1800" dirty="0">
                <a:latin typeface="微软雅黑" panose="020B0503020204020204" pitchFamily="34" charset="-122"/>
                <a:ea typeface="微软雅黑" panose="020B0503020204020204" pitchFamily="34" charset="-122"/>
                <a:cs typeface="宋体" panose="02010600030101010101" pitchFamily="2" charset="-122"/>
                <a:sym typeface="+mn-ea"/>
              </a:rPr>
              <a:t>POC</a:t>
            </a:r>
            <a:r>
              <a:rPr lang="zh-CN" altLang="en-US" sz="1800" dirty="0">
                <a:latin typeface="微软雅黑" panose="020B0503020204020204" pitchFamily="34" charset="-122"/>
                <a:ea typeface="微软雅黑" panose="020B0503020204020204" pitchFamily="34" charset="-122"/>
                <a:cs typeface="宋体" panose="02010600030101010101" pitchFamily="2" charset="-122"/>
                <a:sym typeface="+mn-ea"/>
              </a:rPr>
              <a:t>测试方法</a:t>
            </a:r>
            <a:endParaRPr lang="zh-CN" altLang="en-US" sz="1800" dirty="0">
              <a:solidFill>
                <a:schemeClr val="tx1"/>
              </a:solidFill>
              <a:latin typeface="微软雅黑" panose="020B0503020204020204" pitchFamily="34" charset="-122"/>
              <a:ea typeface="微软雅黑" panose="020B0503020204020204" pitchFamily="34" charset="-122"/>
              <a:cs typeface="宋体" panose="02010600030101010101" pitchFamily="2" charset="-122"/>
              <a:sym typeface="+mn-ea"/>
            </a:endParaRPr>
          </a:p>
          <a:p>
            <a:pPr marL="285750" lvl="0" indent="-285750">
              <a:lnSpc>
                <a:spcPct val="120000"/>
              </a:lnSpc>
              <a:buClr>
                <a:srgbClr val="C00000"/>
              </a:buClr>
              <a:buFont typeface="Wingdings" panose="05000000000000000000" charset="0"/>
              <a:buChar char=""/>
            </a:pPr>
            <a:r>
              <a:rPr lang="zh-CN" altLang="en-US" sz="1800" b="1" dirty="0">
                <a:latin typeface="微软雅黑" panose="020B0503020204020204" pitchFamily="34" charset="-122"/>
                <a:ea typeface="微软雅黑" panose="020B0503020204020204" pitchFamily="34" charset="-122"/>
                <a:cs typeface="宋体" panose="02010600030101010101" pitchFamily="2" charset="-122"/>
                <a:sym typeface="+mn-ea"/>
              </a:rPr>
              <a:t>安全信息收集：</a:t>
            </a:r>
            <a:r>
              <a:rPr lang="zh-CN" altLang="en-US" sz="1800" dirty="0">
                <a:latin typeface="微软雅黑" panose="020B0503020204020204" pitchFamily="34" charset="-122"/>
                <a:ea typeface="微软雅黑" panose="020B0503020204020204" pitchFamily="34" charset="-122"/>
                <a:cs typeface="宋体" panose="02010600030101010101" pitchFamily="2" charset="-122"/>
                <a:sym typeface="+mn-ea"/>
              </a:rPr>
              <a:t>BOT需求、WAF需求、高防需求、是否有4层，7层混合流量、四层接入方式、四层协议与端口</a:t>
            </a:r>
            <a:endParaRPr lang="zh-CN" altLang="en-US" sz="1800" b="1" dirty="0">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1"/>
          <p:cNvSpPr txBox="1"/>
          <p:nvPr/>
        </p:nvSpPr>
        <p:spPr>
          <a:xfrm>
            <a:off x="9223376" y="6356351"/>
            <a:ext cx="27432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28" name="任意多边形 27"/>
          <p:cNvSpPr/>
          <p:nvPr/>
        </p:nvSpPr>
        <p:spPr>
          <a:xfrm>
            <a:off x="0" y="835731"/>
            <a:ext cx="4257892" cy="4502673"/>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圆角矩形 31"/>
          <p:cNvSpPr/>
          <p:nvPr/>
        </p:nvSpPr>
        <p:spPr>
          <a:xfrm rot="20126388">
            <a:off x="2913656" y="4834896"/>
            <a:ext cx="465306" cy="39968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任意多边形 33"/>
          <p:cNvSpPr/>
          <p:nvPr/>
        </p:nvSpPr>
        <p:spPr>
          <a:xfrm>
            <a:off x="10317478" y="5223695"/>
            <a:ext cx="1874522" cy="1634305"/>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文本框 12"/>
          <p:cNvSpPr txBox="1"/>
          <p:nvPr/>
        </p:nvSpPr>
        <p:spPr>
          <a:xfrm>
            <a:off x="812588" y="1591428"/>
            <a:ext cx="1651638" cy="92333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目录</a:t>
            </a:r>
            <a:endParaRPr kumimoji="0" 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15" name="直接连接符 14"/>
          <p:cNvCxnSpPr/>
          <p:nvPr/>
        </p:nvCxnSpPr>
        <p:spPr>
          <a:xfrm>
            <a:off x="681959" y="3897578"/>
            <a:ext cx="2321169" cy="0"/>
          </a:xfrm>
          <a:prstGeom prst="line">
            <a:avLst/>
          </a:prstGeom>
          <a:ln w="6985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91298" y="2911788"/>
            <a:ext cx="1538242" cy="461665"/>
          </a:xfrm>
          <a:prstGeom prst="rect">
            <a:avLst/>
          </a:prstGeom>
        </p:spPr>
        <p:txBody>
          <a:bodyPr wrap="none">
            <a:spAutoFit/>
          </a:bodyPr>
          <a:lstStyle>
            <a:lvl1pPr marL="0" marR="0" indent="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1pPr>
            <a:lvl2pPr marL="0" marR="0" indent="457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2pPr>
            <a:lvl3pPr marL="0" marR="0" indent="914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3pPr>
            <a:lvl4pPr marL="0" marR="0" indent="1371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4pPr>
            <a:lvl5pPr marL="0" marR="0" indent="18288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5pPr>
            <a:lvl6pPr marL="0" marR="0" indent="22860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6pPr>
            <a:lvl7pPr marL="0" marR="0" indent="2743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7pPr>
            <a:lvl8pPr marL="0" marR="0" indent="3200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8pPr>
            <a:lvl9pPr marL="0" marR="0" indent="3657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9pPr>
          </a:lstStyle>
          <a:p>
            <a:pPr marL="0" marR="0" lvl="0" indent="0" algn="ctr" defTabSz="908685"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rPr>
              <a:t>CONTENTS</a:t>
            </a:r>
            <a:endPar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endParaRPr>
          </a:p>
        </p:txBody>
      </p:sp>
      <p:sp>
        <p:nvSpPr>
          <p:cNvPr id="3" name="圆角矩形 2"/>
          <p:cNvSpPr/>
          <p:nvPr/>
        </p:nvSpPr>
        <p:spPr>
          <a:xfrm>
            <a:off x="4538498" y="146415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一、</a:t>
            </a:r>
            <a:r>
              <a:rPr lang="en-US" altLang="zh-CN"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CDN</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产品市场及客户</a:t>
            </a:r>
            <a:endPar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5" name="圆角矩形 17"/>
          <p:cNvSpPr/>
          <p:nvPr/>
        </p:nvSpPr>
        <p:spPr>
          <a:xfrm>
            <a:off x="4538498" y="434642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四、产品运营及</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开通</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17"/>
          <p:cNvSpPr/>
          <p:nvPr/>
        </p:nvSpPr>
        <p:spPr>
          <a:xfrm>
            <a:off x="4538498" y="242491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二、</a:t>
            </a: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产品功能及建设进度</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圆角矩形 17"/>
          <p:cNvSpPr/>
          <p:nvPr/>
        </p:nvSpPr>
        <p:spPr>
          <a:xfrm>
            <a:off x="4538498" y="338566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三、产品计费</a:t>
            </a: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及结算规则</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圆角矩形 17"/>
          <p:cNvSpPr/>
          <p:nvPr/>
        </p:nvSpPr>
        <p:spPr>
          <a:xfrm>
            <a:off x="4538498" y="530717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五、其他相关工作</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50190" y="145415"/>
            <a:ext cx="10515600" cy="878205"/>
          </a:xfrm>
        </p:spPr>
        <p:txBody>
          <a:bodyPr/>
          <a:lstStyle/>
          <a:p>
            <a:pPr algn="l">
              <a:buClrTx/>
              <a:buSzTx/>
              <a:buFontTx/>
            </a:pPr>
            <a:r>
              <a:rPr sz="2400" b="1" dirty="0">
                <a:solidFill>
                  <a:schemeClr val="tx1"/>
                </a:solidFill>
                <a:latin typeface="微软雅黑" panose="020B0503020204020204" pitchFamily="34" charset="-122"/>
                <a:ea typeface="微软雅黑" panose="020B0503020204020204" pitchFamily="34" charset="-122"/>
                <a:cs typeface="+mn-cs"/>
              </a:rPr>
              <a:t>其他相关事项</a:t>
            </a:r>
            <a:endParaRPr sz="2400" b="1" dirty="0">
              <a:solidFill>
                <a:schemeClr val="tx1"/>
              </a:solidFill>
              <a:latin typeface="微软雅黑" panose="020B0503020204020204" pitchFamily="34" charset="-122"/>
              <a:ea typeface="微软雅黑" panose="020B0503020204020204" pitchFamily="34" charset="-122"/>
              <a:cs typeface="+mn-cs"/>
            </a:endParaRPr>
          </a:p>
        </p:txBody>
      </p:sp>
      <p:sp>
        <p:nvSpPr>
          <p:cNvPr id="5" name="文本框 4"/>
          <p:cNvSpPr txBox="1"/>
          <p:nvPr>
            <p:custDataLst>
              <p:tags r:id="rId1"/>
            </p:custDataLst>
          </p:nvPr>
        </p:nvSpPr>
        <p:spPr>
          <a:xfrm>
            <a:off x="360045" y="814070"/>
            <a:ext cx="11409680" cy="4568190"/>
          </a:xfrm>
          <a:prstGeom prst="rect">
            <a:avLst/>
          </a:prstGeom>
          <a:noFill/>
        </p:spPr>
        <p:txBody>
          <a:bodyPr wrap="square" rtlCol="0">
            <a:noAutofit/>
          </a:bodyPr>
          <a:p>
            <a:pPr marL="285750" indent="-285750" algn="l">
              <a:lnSpc>
                <a:spcPct val="15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中国联通CDN产品由云宙时代提供售前支撑、售后服务和故障响应及处理等服务，具体参见《中国联通CDN服务手册》。签订CDN业务合同须使用《中国联通CDN服务合同》标准模板，模板由集团统一制定并上传集团合同3.0系统。</a:t>
            </a:r>
            <a:endParaRPr lang="zh-CN" altLang="en-US" dirty="0">
              <a:latin typeface="Arial" panose="020B0604020202020204" pitchFamily="34" charset="0"/>
              <a:ea typeface="汉仪君黑-55W" panose="00020600040101010101" charset="-122"/>
            </a:endParaRPr>
          </a:p>
          <a:p>
            <a:pPr marL="285750" indent="-285750" algn="l">
              <a:lnSpc>
                <a:spcPct val="15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试商用期间，各省分公司如有任何问题，可及时与集团联系，产品销售及</a:t>
            </a:r>
            <a:r>
              <a:rPr lang="zh-CN" altLang="en-US" dirty="0">
                <a:latin typeface="Arial" panose="020B0604020202020204" pitchFamily="34" charset="0"/>
                <a:ea typeface="汉仪君黑-55W" panose="00020600040101010101" charset="-122"/>
              </a:rPr>
              <a:t>运维问题优先联系云宙支撑</a:t>
            </a:r>
            <a:r>
              <a:rPr lang="zh-CN" altLang="en-US" dirty="0">
                <a:latin typeface="Arial" panose="020B0604020202020204" pitchFamily="34" charset="0"/>
                <a:ea typeface="汉仪君黑-55W" panose="00020600040101010101" charset="-122"/>
              </a:rPr>
              <a:t>同事。</a:t>
            </a:r>
            <a:endParaRPr lang="zh-CN" altLang="en-US" dirty="0">
              <a:latin typeface="Arial" panose="020B0604020202020204" pitchFamily="34" charset="0"/>
              <a:ea typeface="汉仪君黑-55W" panose="00020600040101010101" charset="-122"/>
            </a:endParaRPr>
          </a:p>
          <a:p>
            <a:pPr marL="285750" indent="-285750" algn="l">
              <a:lnSpc>
                <a:spcPct val="150000"/>
              </a:lnSpc>
              <a:buClr>
                <a:srgbClr val="C00000"/>
              </a:buClr>
              <a:buSzTx/>
              <a:buFont typeface="Wingdings" panose="05000000000000000000" charset="0"/>
              <a:buChar char="p"/>
            </a:pPr>
            <a:r>
              <a:rPr lang="zh-CN" altLang="en-US" dirty="0">
                <a:latin typeface="Arial" panose="020B0604020202020204" pitchFamily="34" charset="0"/>
                <a:ea typeface="汉仪君黑-55W" panose="00020600040101010101" charset="-122"/>
              </a:rPr>
              <a:t>业务联系人：</a:t>
            </a:r>
            <a:endParaRPr lang="zh-CN" altLang="en-US" dirty="0">
              <a:latin typeface="Arial" panose="020B0604020202020204" pitchFamily="34" charset="0"/>
              <a:ea typeface="汉仪君黑-55W" panose="00020600040101010101" charset="-122"/>
            </a:endParaRPr>
          </a:p>
          <a:p>
            <a:pPr lvl="1" indent="0" algn="l">
              <a:lnSpc>
                <a:spcPct val="15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集团政企</a:t>
            </a:r>
            <a:r>
              <a:rPr lang="en-US" altLang="zh-CN" dirty="0">
                <a:latin typeface="Arial" panose="020B0604020202020204" pitchFamily="34" charset="0"/>
                <a:ea typeface="汉仪君黑-55W" panose="00020600040101010101" charset="-122"/>
              </a:rPr>
              <a:t>BG</a:t>
            </a:r>
            <a:r>
              <a:rPr lang="zh-CN" altLang="en-US" dirty="0">
                <a:latin typeface="Arial" panose="020B0604020202020204" pitchFamily="34" charset="0"/>
                <a:ea typeface="汉仪君黑-55W" panose="00020600040101010101" charset="-122"/>
              </a:rPr>
              <a:t>：</a:t>
            </a:r>
            <a:endParaRPr lang="zh-CN" altLang="en-US" dirty="0">
              <a:latin typeface="Arial" panose="020B0604020202020204" pitchFamily="34" charset="0"/>
              <a:ea typeface="汉仪君黑-55W" panose="00020600040101010101" charset="-122"/>
            </a:endParaRPr>
          </a:p>
          <a:p>
            <a:pPr lvl="1" indent="0" algn="l">
              <a:lnSpc>
                <a:spcPct val="150000"/>
              </a:lnSpc>
              <a:buClr>
                <a:srgbClr val="C00000"/>
              </a:buClr>
              <a:buSzTx/>
              <a:buFont typeface="Wingdings" panose="05000000000000000000" charset="0"/>
              <a:buNone/>
            </a:pPr>
            <a:r>
              <a:rPr lang="en-US" altLang="zh-CN" dirty="0">
                <a:latin typeface="Arial" panose="020B0604020202020204" pitchFamily="34" charset="0"/>
                <a:ea typeface="汉仪君黑-55W" panose="00020600040101010101" charset="-122"/>
              </a:rPr>
              <a:t>      </a:t>
            </a:r>
            <a:r>
              <a:rPr lang="zh-CN" altLang="en-US" dirty="0">
                <a:latin typeface="Arial" panose="020B0604020202020204" pitchFamily="34" charset="0"/>
                <a:ea typeface="汉仪君黑-55W" panose="00020600040101010101" charset="-122"/>
              </a:rPr>
              <a:t>潘玮，18601101186，panwei1@chinaunicom.cn</a:t>
            </a:r>
            <a:endParaRPr lang="zh-CN" altLang="en-US" dirty="0">
              <a:latin typeface="Arial" panose="020B0604020202020204" pitchFamily="34" charset="0"/>
              <a:ea typeface="汉仪君黑-55W" panose="00020600040101010101" charset="-122"/>
            </a:endParaRPr>
          </a:p>
          <a:p>
            <a:pPr lvl="1" indent="0" algn="l">
              <a:lnSpc>
                <a:spcPct val="150000"/>
              </a:lnSpc>
              <a:buClr>
                <a:srgbClr val="C00000"/>
              </a:buClr>
              <a:buSzTx/>
              <a:buFont typeface="Wingdings" panose="05000000000000000000" charset="0"/>
              <a:buNone/>
            </a:pPr>
            <a:r>
              <a:rPr lang="en-US" altLang="zh-CN" dirty="0">
                <a:latin typeface="Arial" panose="020B0604020202020204" pitchFamily="34" charset="0"/>
                <a:ea typeface="汉仪君黑-55W" panose="00020600040101010101" charset="-122"/>
              </a:rPr>
              <a:t>      </a:t>
            </a:r>
            <a:r>
              <a:rPr lang="zh-CN" altLang="en-US" dirty="0">
                <a:latin typeface="Arial" panose="020B0604020202020204" pitchFamily="34" charset="0"/>
                <a:ea typeface="汉仪君黑-55W" panose="00020600040101010101" charset="-122"/>
              </a:rPr>
              <a:t>桂璇，18601097882，guix3@chinaunicom.cn</a:t>
            </a:r>
            <a:endParaRPr lang="zh-CN" altLang="en-US" dirty="0">
              <a:latin typeface="Arial" panose="020B0604020202020204" pitchFamily="34" charset="0"/>
              <a:ea typeface="汉仪君黑-55W" panose="00020600040101010101" charset="-122"/>
            </a:endParaRPr>
          </a:p>
          <a:p>
            <a:pPr lvl="1" indent="0" algn="l">
              <a:lnSpc>
                <a:spcPct val="15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云宙时代：</a:t>
            </a:r>
            <a:endParaRPr lang="zh-CN" altLang="en-US" dirty="0">
              <a:latin typeface="Arial" panose="020B0604020202020204" pitchFamily="34" charset="0"/>
              <a:ea typeface="汉仪君黑-55W" panose="00020600040101010101" charset="-122"/>
            </a:endParaRPr>
          </a:p>
          <a:p>
            <a:pPr lvl="2" indent="0" algn="l">
              <a:lnSpc>
                <a:spcPct val="15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张鼎，18612612580，zhangd526@chinaunicom.cn</a:t>
            </a:r>
            <a:endParaRPr lang="zh-CN" altLang="en-US" dirty="0">
              <a:latin typeface="Arial" panose="020B0604020202020204" pitchFamily="34" charset="0"/>
              <a:ea typeface="汉仪君黑-55W" panose="00020600040101010101" charset="-122"/>
            </a:endParaRPr>
          </a:p>
          <a:p>
            <a:pPr lvl="2" indent="0" algn="l">
              <a:lnSpc>
                <a:spcPct val="150000"/>
              </a:lnSpc>
              <a:buClr>
                <a:srgbClr val="C00000"/>
              </a:buClr>
              <a:buSzTx/>
              <a:buFont typeface="Wingdings" panose="05000000000000000000" charset="0"/>
              <a:buNone/>
            </a:pPr>
            <a:r>
              <a:rPr lang="zh-CN" altLang="en-US" dirty="0">
                <a:latin typeface="Arial" panose="020B0604020202020204" pitchFamily="34" charset="0"/>
                <a:ea typeface="汉仪君黑-55W" panose="00020600040101010101" charset="-122"/>
              </a:rPr>
              <a:t>付峥，18510540626，fuz28@chinaunicom.cn</a:t>
            </a:r>
            <a:endParaRPr lang="zh-CN" altLang="en-US" dirty="0">
              <a:latin typeface="Arial" panose="020B0604020202020204" pitchFamily="34" charset="0"/>
              <a:ea typeface="汉仪君黑-55W" panose="00020600040101010101" charset="-122"/>
            </a:endParaRPr>
          </a:p>
        </p:txBody>
      </p:sp>
      <p:graphicFrame>
        <p:nvGraphicFramePr>
          <p:cNvPr id="2" name="表格 1"/>
          <p:cNvGraphicFramePr/>
          <p:nvPr>
            <p:custDataLst>
              <p:tags r:id="rId2"/>
            </p:custDataLst>
          </p:nvPr>
        </p:nvGraphicFramePr>
        <p:xfrm>
          <a:off x="491490" y="5457825"/>
          <a:ext cx="10861675" cy="1097280"/>
        </p:xfrm>
        <a:graphic>
          <a:graphicData uri="http://schemas.openxmlformats.org/drawingml/2006/table">
            <a:tbl>
              <a:tblPr/>
              <a:tblGrid>
                <a:gridCol w="6134735"/>
                <a:gridCol w="4726940"/>
              </a:tblGrid>
              <a:tr h="274320">
                <a:tc>
                  <a:txBody>
                    <a:bodyPr/>
                    <a:p>
                      <a:pPr marL="0" indent="0" algn="ctr">
                        <a:lnSpc>
                          <a:spcPct val="100000"/>
                        </a:lnSpc>
                        <a:spcBef>
                          <a:spcPct val="0"/>
                        </a:spcBef>
                        <a:spcAft>
                          <a:spcPct val="0"/>
                        </a:spcAft>
                      </a:pPr>
                      <a:r>
                        <a:rPr lang="zh-CN" sz="1400" b="1">
                          <a:latin typeface="仿宋" panose="02010609060101010101" charset="-122"/>
                          <a:ea typeface="仿宋" panose="02010609060101010101" charset="-122"/>
                        </a:rPr>
                        <a:t>支撑区域</a:t>
                      </a:r>
                      <a:endParaRPr lang="zh-CN" sz="1400" b="1">
                        <a:latin typeface="仿宋" panose="02010609060101010101" charset="-122"/>
                        <a:ea typeface="仿宋" panose="0201060906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lnSpc>
                          <a:spcPct val="100000"/>
                        </a:lnSpc>
                        <a:spcBef>
                          <a:spcPct val="0"/>
                        </a:spcBef>
                        <a:spcAft>
                          <a:spcPct val="0"/>
                        </a:spcAft>
                      </a:pPr>
                      <a:r>
                        <a:rPr lang="zh-CN" sz="1400" b="1">
                          <a:latin typeface="仿宋" panose="02010609060101010101" charset="-122"/>
                          <a:ea typeface="仿宋" panose="02010609060101010101" charset="-122"/>
                        </a:rPr>
                        <a:t>支撑人员及联系方式</a:t>
                      </a:r>
                      <a:endParaRPr lang="zh-CN" sz="1400" b="1">
                        <a:latin typeface="仿宋" panose="02010609060101010101" charset="-122"/>
                        <a:ea typeface="仿宋" panose="0201060906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274320">
                <a:tc>
                  <a:txBody>
                    <a:bodyPr/>
                    <a:p>
                      <a:pPr marL="0" indent="0" algn="l">
                        <a:lnSpc>
                          <a:spcPct val="100000"/>
                        </a:lnSpc>
                        <a:spcBef>
                          <a:spcPct val="0"/>
                        </a:spcBef>
                        <a:spcAft>
                          <a:spcPct val="0"/>
                        </a:spcAft>
                      </a:pPr>
                      <a:r>
                        <a:rPr lang="zh-CN" sz="1400">
                          <a:latin typeface="仿宋" panose="02010609060101010101" charset="-122"/>
                          <a:ea typeface="仿宋" panose="02010609060101010101" charset="-122"/>
                        </a:rPr>
                        <a:t>北京、天津、河北、山西、内蒙古、辽宁</a:t>
                      </a:r>
                      <a:r>
                        <a:rPr lang="zh-CN" sz="1400">
                          <a:latin typeface="仿宋" panose="02010609060101010101" charset="-122"/>
                          <a:ea typeface="仿宋" panose="02010609060101010101" charset="-122"/>
                        </a:rPr>
                        <a:t>、吉林、黑龙江、山东、河南</a:t>
                      </a:r>
                      <a:endParaRPr lang="zh-CN" sz="1400" b="1">
                        <a:latin typeface="仿宋" panose="02010609060101010101" charset="-122"/>
                        <a:ea typeface="仿宋" panose="0201060906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0" indent="0" algn="l">
                        <a:lnSpc>
                          <a:spcPct val="100000"/>
                        </a:lnSpc>
                        <a:spcBef>
                          <a:spcPct val="0"/>
                        </a:spcBef>
                        <a:spcAft>
                          <a:spcPct val="0"/>
                        </a:spcAft>
                      </a:pPr>
                      <a:r>
                        <a:rPr lang="zh-CN" sz="1400">
                          <a:latin typeface="仿宋" panose="02010609060101010101" charset="-122"/>
                          <a:ea typeface="仿宋" panose="02010609060101010101" charset="-122"/>
                        </a:rPr>
                        <a:t>丛林，</a:t>
                      </a:r>
                      <a:r>
                        <a:rPr lang="en-US" altLang="zh-CN" sz="1400">
                          <a:latin typeface="仿宋" panose="02010609060101010101" charset="-122"/>
                          <a:ea typeface="仿宋" panose="02010609060101010101" charset="-122"/>
                        </a:rPr>
                        <a:t>13241005677</a:t>
                      </a:r>
                      <a:r>
                        <a:rPr lang="zh-CN" altLang="en-US" sz="1400">
                          <a:latin typeface="仿宋" panose="02010609060101010101" charset="-122"/>
                          <a:ea typeface="仿宋" panose="02010609060101010101" charset="-122"/>
                        </a:rPr>
                        <a:t>，</a:t>
                      </a:r>
                      <a:r>
                        <a:rPr lang="en-US" altLang="zh-CN" sz="1400">
                          <a:latin typeface="仿宋" panose="02010609060101010101" charset="-122"/>
                          <a:ea typeface="仿宋" panose="02010609060101010101" charset="-122"/>
                        </a:rPr>
                        <a:t>conglin5@chinaunicom.cn</a:t>
                      </a:r>
                      <a:endParaRPr lang="en-US" altLang="zh-CN" sz="1400">
                        <a:latin typeface="仿宋" panose="02010609060101010101" charset="-122"/>
                        <a:ea typeface="仿宋" panose="0201060906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274320">
                <a:tc>
                  <a:txBody>
                    <a:bodyPr/>
                    <a:p>
                      <a:pPr marL="0" lvl="0" algn="l">
                        <a:lnSpc>
                          <a:spcPct val="100000"/>
                        </a:lnSpc>
                        <a:buClrTx/>
                        <a:buSzTx/>
                        <a:buFontTx/>
                      </a:pPr>
                      <a:r>
                        <a:rPr lang="zh-CN" sz="1400">
                          <a:latin typeface="仿宋" panose="02010609060101010101" charset="-122"/>
                          <a:ea typeface="仿宋" panose="02010609060101010101" charset="-122"/>
                        </a:rPr>
                        <a:t>上海、江苏、浙江、安徽、</a:t>
                      </a:r>
                      <a:r>
                        <a:rPr lang="zh-CN" sz="1400" b="0">
                          <a:latin typeface="仿宋" panose="02010609060101010101" charset="-122"/>
                          <a:ea typeface="仿宋" panose="02010609060101010101" charset="-122"/>
                        </a:rPr>
                        <a:t>江西、</a:t>
                      </a:r>
                      <a:r>
                        <a:rPr lang="zh-CN" sz="1400">
                          <a:latin typeface="仿宋" panose="02010609060101010101" charset="-122"/>
                          <a:ea typeface="仿宋" panose="02010609060101010101" charset="-122"/>
                        </a:rPr>
                        <a:t>湖北、陕西、甘肃、青海、宁夏、新疆</a:t>
                      </a:r>
                      <a:endParaRPr lang="zh-CN" sz="1400">
                        <a:latin typeface="仿宋" panose="02010609060101010101" charset="-122"/>
                        <a:ea typeface="仿宋" panose="0201060906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0" indent="0" algn="l">
                        <a:lnSpc>
                          <a:spcPct val="100000"/>
                        </a:lnSpc>
                        <a:spcBef>
                          <a:spcPct val="0"/>
                        </a:spcBef>
                        <a:spcAft>
                          <a:spcPct val="0"/>
                        </a:spcAft>
                      </a:pPr>
                      <a:r>
                        <a:rPr lang="zh-CN" sz="1400">
                          <a:latin typeface="仿宋" panose="02010609060101010101" charset="-122"/>
                          <a:ea typeface="仿宋" panose="02010609060101010101" charset="-122"/>
                        </a:rPr>
                        <a:t>王浩远，</a:t>
                      </a:r>
                      <a:r>
                        <a:rPr lang="en-US" altLang="zh-CN" sz="1400">
                          <a:latin typeface="仿宋" panose="02010609060101010101" charset="-122"/>
                          <a:ea typeface="仿宋" panose="02010609060101010101" charset="-122"/>
                        </a:rPr>
                        <a:t>15521300242</a:t>
                      </a:r>
                      <a:r>
                        <a:rPr lang="zh-CN" altLang="en-US" sz="1400">
                          <a:latin typeface="仿宋" panose="02010609060101010101" charset="-122"/>
                          <a:ea typeface="仿宋" panose="02010609060101010101" charset="-122"/>
                        </a:rPr>
                        <a:t>，</a:t>
                      </a:r>
                      <a:r>
                        <a:rPr lang="en-US" altLang="zh-CN" sz="1400">
                          <a:latin typeface="仿宋" panose="02010609060101010101" charset="-122"/>
                          <a:ea typeface="仿宋" panose="02010609060101010101" charset="-122"/>
                        </a:rPr>
                        <a:t>wanghy3710@chinaunicom.cn</a:t>
                      </a:r>
                      <a:endParaRPr lang="en-US" altLang="zh-CN" sz="1400">
                        <a:latin typeface="仿宋" panose="02010609060101010101" charset="-122"/>
                        <a:ea typeface="仿宋" panose="0201060906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r h="274320">
                <a:tc>
                  <a:txBody>
                    <a:bodyPr/>
                    <a:p>
                      <a:pPr marL="0" indent="0" algn="l">
                        <a:lnSpc>
                          <a:spcPct val="100000"/>
                        </a:lnSpc>
                        <a:spcBef>
                          <a:spcPct val="0"/>
                        </a:spcBef>
                        <a:spcAft>
                          <a:spcPct val="0"/>
                        </a:spcAft>
                      </a:pPr>
                      <a:r>
                        <a:rPr lang="zh-CN" sz="1400" b="0">
                          <a:latin typeface="仿宋" panose="02010609060101010101" charset="-122"/>
                          <a:ea typeface="仿宋" panose="02010609060101010101" charset="-122"/>
                        </a:rPr>
                        <a:t>福建、湖南、广东、广西、海南、重庆</a:t>
                      </a:r>
                      <a:r>
                        <a:rPr lang="zh-CN" sz="1400" b="0">
                          <a:latin typeface="仿宋" panose="02010609060101010101" charset="-122"/>
                          <a:ea typeface="仿宋" panose="02010609060101010101" charset="-122"/>
                        </a:rPr>
                        <a:t>、四川、贵州、云南</a:t>
                      </a:r>
                      <a:r>
                        <a:rPr lang="zh-CN" sz="1400">
                          <a:latin typeface="仿宋" panose="02010609060101010101" charset="-122"/>
                          <a:ea typeface="仿宋" panose="02010609060101010101" charset="-122"/>
                        </a:rPr>
                        <a:t>、西藏</a:t>
                      </a:r>
                      <a:endParaRPr lang="zh-CN" sz="1400" b="0">
                        <a:latin typeface="仿宋" panose="02010609060101010101" charset="-122"/>
                        <a:ea typeface="仿宋" panose="0201060906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p>
                      <a:pPr marL="0" indent="0" algn="l">
                        <a:lnSpc>
                          <a:spcPct val="100000"/>
                        </a:lnSpc>
                        <a:spcBef>
                          <a:spcPct val="0"/>
                        </a:spcBef>
                        <a:spcAft>
                          <a:spcPct val="0"/>
                        </a:spcAft>
                      </a:pPr>
                      <a:r>
                        <a:rPr lang="zh-CN" sz="1400" b="0">
                          <a:latin typeface="仿宋" panose="02010609060101010101" charset="-122"/>
                          <a:ea typeface="仿宋" panose="02010609060101010101" charset="-122"/>
                        </a:rPr>
                        <a:t>于晋康，</a:t>
                      </a:r>
                      <a:r>
                        <a:rPr lang="en-US" altLang="zh-CN" sz="1400" b="0">
                          <a:latin typeface="仿宋" panose="02010609060101010101" charset="-122"/>
                          <a:ea typeface="仿宋" panose="02010609060101010101" charset="-122"/>
                        </a:rPr>
                        <a:t>18602031230</a:t>
                      </a:r>
                      <a:r>
                        <a:rPr lang="zh-CN" altLang="en-US" sz="1400" b="0">
                          <a:latin typeface="仿宋" panose="02010609060101010101" charset="-122"/>
                          <a:ea typeface="仿宋" panose="02010609060101010101" charset="-122"/>
                        </a:rPr>
                        <a:t>，</a:t>
                      </a:r>
                      <a:r>
                        <a:rPr lang="en-US" altLang="zh-CN" sz="1400" b="0">
                          <a:latin typeface="仿宋" panose="02010609060101010101" charset="-122"/>
                          <a:ea typeface="仿宋" panose="02010609060101010101" charset="-122"/>
                        </a:rPr>
                        <a:t>yujk18@chinaunicom.cn</a:t>
                      </a:r>
                      <a:endParaRPr lang="en-US" altLang="zh-CN" sz="1400" b="0">
                        <a:latin typeface="仿宋" panose="02010609060101010101" charset="-122"/>
                        <a:ea typeface="仿宋" panose="02010609060101010101"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1179935" y="3709512"/>
            <a:ext cx="588120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p>
            <a:pPr marL="0" marR="0" lvl="0" indent="0" algn="ctr" defTabSz="1219200" rtl="0" eaLnBrk="0" fontAlgn="auto" latinLnBrk="0" hangingPunct="0">
              <a:lnSpc>
                <a:spcPct val="150000"/>
              </a:lnSpc>
              <a:spcBef>
                <a:spcPts val="0"/>
              </a:spcBef>
              <a:spcAft>
                <a:spcPts val="0"/>
              </a:spcAft>
              <a:buClr>
                <a:srgbClr val="009999"/>
              </a:buClr>
              <a:buSzTx/>
              <a:buFontTx/>
              <a:buNone/>
              <a:defRPr/>
            </a:pPr>
            <a:r>
              <a:rPr lang="zh-CN" altLang="en-US" sz="48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谢谢！</a:t>
            </a:r>
            <a:endParaRPr kumimoji="0" lang="zh-CN" altLang="en-US" sz="4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1"/>
          <p:cNvSpPr txBox="1"/>
          <p:nvPr/>
        </p:nvSpPr>
        <p:spPr>
          <a:xfrm>
            <a:off x="9223376" y="6356351"/>
            <a:ext cx="2743200" cy="365125"/>
          </a:xfrm>
          <a:prstGeom prst="rect">
            <a:avLst/>
          </a:prstGeom>
        </p:spPr>
        <p:txBody>
          <a:bodyPr vert="horz" lIns="91440" tIns="45720" rIns="91440" bIns="45720" rtlCol="0" anchor="ctr"/>
          <a:lstStyle>
            <a:defPPr>
              <a:defRPr lang="zh-CN"/>
            </a:defPPr>
            <a:lvl1pPr algn="r" rtl="0" eaLnBrk="0" fontAlgn="base" hangingPunct="0">
              <a:spcBef>
                <a:spcPct val="0"/>
              </a:spcBef>
              <a:spcAft>
                <a:spcPct val="0"/>
              </a:spcAft>
              <a:defRPr sz="1200" kern="1200">
                <a:solidFill>
                  <a:schemeClr val="tx1">
                    <a:tint val="75000"/>
                  </a:schemeClr>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r" defTabSz="1219200" rtl="0" eaLnBrk="1" fontAlgn="auto" latinLnBrk="0" hangingPunct="1">
              <a:lnSpc>
                <a:spcPct val="100000"/>
              </a:lnSpc>
              <a:spcBef>
                <a:spcPts val="0"/>
              </a:spcBef>
              <a:spcAft>
                <a:spcPts val="0"/>
              </a:spcAft>
              <a:buClrTx/>
              <a:buSzTx/>
              <a:buFontTx/>
              <a:buNone/>
              <a:defRPr/>
            </a:pPr>
            <a:fld id="{03529802-C3F8-5541-BD5F-197197AB57B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28" name="任意多边形 27"/>
          <p:cNvSpPr/>
          <p:nvPr/>
        </p:nvSpPr>
        <p:spPr>
          <a:xfrm>
            <a:off x="0" y="835731"/>
            <a:ext cx="4257892" cy="4502673"/>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2" name="圆角矩形 31"/>
          <p:cNvSpPr/>
          <p:nvPr/>
        </p:nvSpPr>
        <p:spPr>
          <a:xfrm rot="20126388">
            <a:off x="2913656" y="4834896"/>
            <a:ext cx="465306" cy="39968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任意多边形 33"/>
          <p:cNvSpPr/>
          <p:nvPr/>
        </p:nvSpPr>
        <p:spPr>
          <a:xfrm>
            <a:off x="10317478" y="5223695"/>
            <a:ext cx="1874522" cy="1634305"/>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文本框 12"/>
          <p:cNvSpPr txBox="1"/>
          <p:nvPr/>
        </p:nvSpPr>
        <p:spPr>
          <a:xfrm>
            <a:off x="812588" y="1591428"/>
            <a:ext cx="1651638" cy="923330"/>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目录</a:t>
            </a:r>
            <a:endParaRPr kumimoji="0" lang="en-US" sz="54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15" name="直接连接符 14"/>
          <p:cNvCxnSpPr/>
          <p:nvPr/>
        </p:nvCxnSpPr>
        <p:spPr>
          <a:xfrm>
            <a:off x="681959" y="3897578"/>
            <a:ext cx="2321169" cy="0"/>
          </a:xfrm>
          <a:prstGeom prst="line">
            <a:avLst/>
          </a:prstGeom>
          <a:ln w="6985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91298" y="2911788"/>
            <a:ext cx="1538242" cy="461665"/>
          </a:xfrm>
          <a:prstGeom prst="rect">
            <a:avLst/>
          </a:prstGeom>
        </p:spPr>
        <p:txBody>
          <a:bodyPr wrap="none">
            <a:spAutoFit/>
          </a:bodyPr>
          <a:lstStyle>
            <a:lvl1pPr marL="0" marR="0" indent="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1pPr>
            <a:lvl2pPr marL="0" marR="0" indent="457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2pPr>
            <a:lvl3pPr marL="0" marR="0" indent="914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3pPr>
            <a:lvl4pPr marL="0" marR="0" indent="1371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4pPr>
            <a:lvl5pPr marL="0" marR="0" indent="18288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5pPr>
            <a:lvl6pPr marL="0" marR="0" indent="22860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6pPr>
            <a:lvl7pPr marL="0" marR="0" indent="27432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7pPr>
            <a:lvl8pPr marL="0" marR="0" indent="32004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8pPr>
            <a:lvl9pPr marL="0" marR="0" indent="3657600" algn="l" defTabSz="91440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Unicode MS" panose="020B0604020202020204" pitchFamily="34" charset="-122"/>
              </a:defRPr>
            </a:lvl9pPr>
          </a:lstStyle>
          <a:p>
            <a:pPr marL="0" marR="0" lvl="0" indent="0" algn="ctr" defTabSz="908685"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rPr>
              <a:t>CONTENTS</a:t>
            </a:r>
            <a:endParaRPr kumimoji="0" lang="en-US" sz="2400" b="0" i="0" u="none" strike="noStrike" kern="1200" cap="none" spc="0" normalizeH="0" baseline="0" noProof="0" dirty="0">
              <a:ln>
                <a:noFill/>
              </a:ln>
              <a:solidFill>
                <a:srgbClr val="303030"/>
              </a:solidFill>
              <a:effectLst/>
              <a:uLnTx/>
              <a:uFillTx/>
              <a:latin typeface="Calibri" panose="020F0502020204030204"/>
              <a:ea typeface="+mn-ea"/>
              <a:cs typeface="+mn-cs"/>
              <a:sym typeface="Arial Unicode MS" panose="020B0604020202020204" pitchFamily="34" charset="-122"/>
            </a:endParaRPr>
          </a:p>
        </p:txBody>
      </p:sp>
      <p:sp>
        <p:nvSpPr>
          <p:cNvPr id="18" name="圆角矩形 17"/>
          <p:cNvSpPr/>
          <p:nvPr/>
        </p:nvSpPr>
        <p:spPr>
          <a:xfrm>
            <a:off x="4538498" y="146415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一、</a:t>
            </a:r>
            <a:r>
              <a:rPr lang="en-US" altLang="zh-CN"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CDN</a:t>
            </a: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产品</a:t>
            </a: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市场及</a:t>
            </a: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客户</a:t>
            </a:r>
            <a:endPar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endParaRPr>
          </a:p>
        </p:txBody>
      </p:sp>
      <p:sp>
        <p:nvSpPr>
          <p:cNvPr id="4" name="圆角矩形 17"/>
          <p:cNvSpPr/>
          <p:nvPr/>
        </p:nvSpPr>
        <p:spPr>
          <a:xfrm>
            <a:off x="4538498" y="434642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四、产品运营及</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开通</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17"/>
          <p:cNvSpPr/>
          <p:nvPr/>
        </p:nvSpPr>
        <p:spPr>
          <a:xfrm>
            <a:off x="4538498" y="2424910"/>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二、</a:t>
            </a: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产品功能及建设进度</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圆角矩形 17"/>
          <p:cNvSpPr/>
          <p:nvPr/>
        </p:nvSpPr>
        <p:spPr>
          <a:xfrm>
            <a:off x="4538498" y="338566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三、产品计费</a:t>
            </a:r>
            <a:r>
              <a:rPr lang="zh-CN" altLang="en-US" sz="20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及结算规则</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圆角矩形 17"/>
          <p:cNvSpPr/>
          <p:nvPr/>
        </p:nvSpPr>
        <p:spPr>
          <a:xfrm>
            <a:off x="4538498" y="5307175"/>
            <a:ext cx="5439249" cy="711200"/>
          </a:xfrm>
          <a:prstGeom prst="roundRect">
            <a:avLst/>
          </a:prstGeom>
          <a:solidFill>
            <a:schemeClr val="bg1">
              <a:lumMod val="95000"/>
            </a:schemeClr>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467995" marR="0" lvl="0" indent="0" algn="just"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五、其他相关工作</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1.1 </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什么是</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CDN</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矩形 2"/>
          <p:cNvSpPr/>
          <p:nvPr/>
        </p:nvSpPr>
        <p:spPr>
          <a:xfrm>
            <a:off x="195580" y="940435"/>
            <a:ext cx="11658600" cy="1369695"/>
          </a:xfrm>
          <a:prstGeom prst="rect">
            <a:avLst/>
          </a:prstGeom>
        </p:spPr>
        <p:txBody>
          <a:bodyPr wrap="square" lIns="91440" rIns="91440" rtlCol="0" anchor="t" anchorCtr="0">
            <a:noAutofit/>
          </a:bodyPr>
          <a:p>
            <a:pPr marL="285750" lvl="0" indent="-285750" algn="l" fontAlgn="auto">
              <a:lnSpc>
                <a:spcPct val="150000"/>
              </a:lnSpc>
              <a:buClr>
                <a:srgbClr val="C00000"/>
              </a:buClr>
              <a:buSzTx/>
              <a:buFont typeface="Wingdings" panose="05000000000000000000" charset="0"/>
              <a:buChar char="p"/>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CDN（Content Delivery Network，内容分发网络）</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是构建在现有</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互联网</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之上的</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业务承载平台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，依靠部署在各地的边缘服务器，通过</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调度</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平台</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进行业务</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调度，使</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用户就近获取所需内容</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提高用户访问响应速度</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同时，从运营商角度来看，可以</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降低网络</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负荷</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减少骨干网络的投资</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0" name="组合 9"/>
          <p:cNvGrpSpPr/>
          <p:nvPr/>
        </p:nvGrpSpPr>
        <p:grpSpPr>
          <a:xfrm>
            <a:off x="317500" y="2519045"/>
            <a:ext cx="7563485" cy="3820160"/>
            <a:chOff x="725" y="4042"/>
            <a:chExt cx="11911" cy="6016"/>
          </a:xfrm>
        </p:grpSpPr>
        <p:pic>
          <p:nvPicPr>
            <p:cNvPr id="100" name="图片 99"/>
            <p:cNvPicPr/>
            <p:nvPr/>
          </p:nvPicPr>
          <p:blipFill>
            <a:blip r:embed="rId1"/>
            <a:stretch>
              <a:fillRect/>
            </a:stretch>
          </p:blipFill>
          <p:spPr>
            <a:xfrm>
              <a:off x="725" y="4042"/>
              <a:ext cx="11911" cy="6016"/>
            </a:xfrm>
            <a:prstGeom prst="rect">
              <a:avLst/>
            </a:prstGeom>
            <a:noFill/>
            <a:ln w="9525">
              <a:noFill/>
            </a:ln>
          </p:spPr>
        </p:pic>
        <p:sp>
          <p:nvSpPr>
            <p:cNvPr id="9" name="文本框 8"/>
            <p:cNvSpPr txBox="1"/>
            <p:nvPr/>
          </p:nvSpPr>
          <p:spPr>
            <a:xfrm>
              <a:off x="6862" y="4770"/>
              <a:ext cx="1513" cy="434"/>
            </a:xfrm>
            <a:prstGeom prst="rect">
              <a:avLst/>
            </a:prstGeom>
            <a:solidFill>
              <a:schemeClr val="bg1"/>
            </a:solidFill>
          </p:spPr>
          <p:txBody>
            <a:bodyPr wrap="square" rtlCol="0">
              <a:spAutoFit/>
            </a:bodyPr>
            <a:p>
              <a:r>
                <a:rPr lang="en-US" altLang="zh-CN" sz="1200" b="1"/>
                <a:t>CDN DNS</a:t>
              </a:r>
              <a:endParaRPr lang="en-US" altLang="zh-CN" sz="1200" b="1"/>
            </a:p>
          </p:txBody>
        </p:sp>
      </p:grpSp>
      <p:grpSp>
        <p:nvGrpSpPr>
          <p:cNvPr id="19" name="组合 18"/>
          <p:cNvGrpSpPr/>
          <p:nvPr/>
        </p:nvGrpSpPr>
        <p:grpSpPr>
          <a:xfrm>
            <a:off x="8493601" y="2124075"/>
            <a:ext cx="2699861" cy="360521"/>
            <a:chOff x="9301" y="6102"/>
            <a:chExt cx="5669" cy="757"/>
          </a:xfrm>
        </p:grpSpPr>
        <p:sp>
          <p:nvSpPr>
            <p:cNvPr id="20" name="燕尾形 19"/>
            <p:cNvSpPr/>
            <p:nvPr/>
          </p:nvSpPr>
          <p:spPr>
            <a:xfrm>
              <a:off x="9301" y="6102"/>
              <a:ext cx="5669" cy="680"/>
            </a:xfrm>
            <a:prstGeom prst="chevron">
              <a:avLst/>
            </a:prstGeom>
            <a:solidFill>
              <a:srgbClr val="398B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p>
              <a:endParaRPr lang="zh-CN" altLang="en-US" sz="1350">
                <a:solidFill>
                  <a:schemeClr val="bg2"/>
                </a:solidFill>
              </a:endParaRPr>
            </a:p>
          </p:txBody>
        </p:sp>
        <p:sp>
          <p:nvSpPr>
            <p:cNvPr id="12" name="文本框 11"/>
            <p:cNvSpPr txBox="1"/>
            <p:nvPr/>
          </p:nvSpPr>
          <p:spPr>
            <a:xfrm>
              <a:off x="10035" y="6151"/>
              <a:ext cx="3852" cy="708"/>
            </a:xfrm>
            <a:prstGeom prst="rect">
              <a:avLst/>
            </a:prstGeom>
            <a:noFill/>
            <a:extLst>
              <a:ext uri="{909E8E84-426E-40DD-AFC4-6F175D3DCCD1}">
                <a14:hiddenFill xmlns:a14="http://schemas.microsoft.com/office/drawing/2010/main">
                  <a:solidFill>
                    <a:srgbClr val="398BD5"/>
                  </a:solidFill>
                </a14:hiddenFill>
              </a:ext>
            </a:extLst>
          </p:spPr>
          <p:txBody>
            <a:bodyPr wrap="square" rtlCol="0">
              <a:spAutoFit/>
            </a:bodyPr>
            <a:p>
              <a:pPr algn="ctr"/>
              <a:r>
                <a:rPr lang="zh-CN" altLang="en-US" sz="1600" b="1" dirty="0" smtClean="0">
                  <a:solidFill>
                    <a:schemeClr val="bg2"/>
                  </a:solidFill>
                  <a:latin typeface="+mn-ea"/>
                </a:rPr>
                <a:t>解决的问题</a:t>
              </a:r>
              <a:endParaRPr lang="zh-CN" altLang="en-US" sz="1600" b="1" dirty="0" smtClean="0">
                <a:solidFill>
                  <a:schemeClr val="bg2"/>
                </a:solidFill>
                <a:latin typeface="+mn-ea"/>
              </a:endParaRPr>
            </a:p>
          </p:txBody>
        </p:sp>
      </p:grpSp>
      <p:sp>
        <p:nvSpPr>
          <p:cNvPr id="24" name="文本框 23"/>
          <p:cNvSpPr txBox="1"/>
          <p:nvPr/>
        </p:nvSpPr>
        <p:spPr>
          <a:xfrm>
            <a:off x="8134985" y="2693670"/>
            <a:ext cx="3373120" cy="3930650"/>
          </a:xfrm>
          <a:prstGeom prst="rect">
            <a:avLst/>
          </a:prstGeom>
          <a:noFill/>
        </p:spPr>
        <p:txBody>
          <a:bodyPr wrap="square" rtlCol="0">
            <a:spAutoFit/>
          </a:bodyPr>
          <a:p>
            <a:pPr marL="285750" indent="-285750" algn="l" fontAlgn="auto">
              <a:lnSpc>
                <a:spcPct val="130000"/>
              </a:lnSpc>
              <a:spcAft>
                <a:spcPts val="0"/>
              </a:spcAft>
              <a:buFont typeface="Wingdings" panose="05000000000000000000" charset="0"/>
              <a:buChar char="ü"/>
            </a:pPr>
            <a:r>
              <a:rPr lang="zh-CN" altLang="en-US" sz="1600" b="1" dirty="0" smtClean="0">
                <a:solidFill>
                  <a:srgbClr val="398BD5"/>
                </a:solidFill>
                <a:latin typeface="微软雅黑" panose="020B0503020204020204" pitchFamily="34" charset="-122"/>
                <a:ea typeface="微软雅黑" panose="020B0503020204020204" pitchFamily="34" charset="-122"/>
              </a:rPr>
              <a:t>降低传输时延：</a:t>
            </a:r>
            <a:r>
              <a:rPr lang="zh-CN" altLang="en-US" sz="1600" dirty="0" smtClean="0">
                <a:latin typeface="微软雅黑" panose="020B0503020204020204" pitchFamily="34" charset="-122"/>
                <a:ea typeface="微软雅黑" panose="020B0503020204020204" pitchFamily="34" charset="-122"/>
              </a:rPr>
              <a:t>用户与业务服务器地域间物理距离较远，需要进行多次网络转发，传输延时较高且不稳定。</a:t>
            </a:r>
            <a:endParaRPr lang="zh-CN" altLang="en-US" sz="1600" dirty="0" smtClean="0">
              <a:latin typeface="微软雅黑" panose="020B0503020204020204" pitchFamily="34" charset="-122"/>
              <a:ea typeface="微软雅黑" panose="020B0503020204020204" pitchFamily="34" charset="-122"/>
            </a:endParaRPr>
          </a:p>
          <a:p>
            <a:pPr marL="285750" indent="-285750" algn="l" fontAlgn="auto">
              <a:lnSpc>
                <a:spcPct val="130000"/>
              </a:lnSpc>
              <a:spcAft>
                <a:spcPts val="0"/>
              </a:spcAft>
              <a:buFont typeface="Wingdings" panose="05000000000000000000" charset="0"/>
              <a:buChar char="ü"/>
            </a:pPr>
            <a:r>
              <a:rPr lang="zh-CN" altLang="en-US" sz="1600" b="1" dirty="0" smtClean="0">
                <a:solidFill>
                  <a:srgbClr val="398BD5"/>
                </a:solidFill>
                <a:latin typeface="微软雅黑" panose="020B0503020204020204" pitchFamily="34" charset="-122"/>
                <a:ea typeface="微软雅黑" panose="020B0503020204020204" pitchFamily="34" charset="-122"/>
              </a:rPr>
              <a:t>降低多网转发频次</a:t>
            </a:r>
            <a:r>
              <a:rPr lang="zh-CN" altLang="en-US" sz="1600" dirty="0" smtClean="0">
                <a:latin typeface="微软雅黑" panose="020B0503020204020204" pitchFamily="34" charset="-122"/>
                <a:ea typeface="微软雅黑" panose="020B0503020204020204" pitchFamily="34" charset="-122"/>
              </a:rPr>
              <a:t>：用户使用运营商与业务服务器所在运营商不同，请求需要运营商之间进行互联转发。</a:t>
            </a:r>
            <a:endParaRPr lang="zh-CN" altLang="en-US" sz="1600" dirty="0" smtClean="0">
              <a:latin typeface="微软雅黑" panose="020B0503020204020204" pitchFamily="34" charset="-122"/>
              <a:ea typeface="微软雅黑" panose="020B0503020204020204" pitchFamily="34" charset="-122"/>
            </a:endParaRPr>
          </a:p>
          <a:p>
            <a:pPr marL="285750" indent="-285750" algn="l" fontAlgn="auto">
              <a:lnSpc>
                <a:spcPct val="130000"/>
              </a:lnSpc>
              <a:spcAft>
                <a:spcPts val="0"/>
              </a:spcAft>
              <a:buFont typeface="Wingdings" panose="05000000000000000000" charset="0"/>
              <a:buChar char="ü"/>
            </a:pPr>
            <a:r>
              <a:rPr lang="zh-CN" altLang="en-US" sz="1600" b="1" dirty="0" smtClean="0">
                <a:solidFill>
                  <a:srgbClr val="398BD5"/>
                </a:solidFill>
                <a:latin typeface="微软雅黑" panose="020B0503020204020204" pitchFamily="34" charset="-122"/>
                <a:ea typeface="微软雅黑" panose="020B0503020204020204" pitchFamily="34" charset="-122"/>
              </a:rPr>
              <a:t>提高因带宽能力的可用性：</a:t>
            </a:r>
            <a:r>
              <a:rPr lang="zh-CN" altLang="en-US" sz="1600" dirty="0" smtClean="0">
                <a:latin typeface="微软雅黑" panose="020B0503020204020204" pitchFamily="34" charset="-122"/>
                <a:ea typeface="微软雅黑" panose="020B0503020204020204" pitchFamily="34" charset="-122"/>
              </a:rPr>
              <a:t>业务服务器网络带宽、处理能力有限，当接收到海量用户请求时，会导致响应速度降低、可用性降低</a:t>
            </a:r>
            <a:r>
              <a:rPr lang="zh-CN" altLang="en-US" sz="1600" b="1" dirty="0" smtClean="0">
                <a:solidFill>
                  <a:srgbClr val="398BD5"/>
                </a:solidFill>
                <a:latin typeface="微软雅黑" panose="020B0503020204020204" pitchFamily="34" charset="-122"/>
                <a:ea typeface="微软雅黑" panose="020B0503020204020204" pitchFamily="34" charset="-122"/>
              </a:rPr>
              <a:t>。</a:t>
            </a:r>
            <a:endParaRPr lang="zh-CN" altLang="en-US" sz="1600" b="1" dirty="0" smtClean="0">
              <a:solidFill>
                <a:srgbClr val="398BD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1.2 CDN</a:t>
            </a:r>
            <a:r>
              <a:rPr dirty="0">
                <a:latin typeface="微软雅黑" panose="020B0503020204020204" pitchFamily="34" charset="-122"/>
                <a:ea typeface="微软雅黑" panose="020B0503020204020204" pitchFamily="34" charset="-122"/>
                <a:cs typeface="微软雅黑" panose="020B0503020204020204" pitchFamily="34" charset="-122"/>
              </a:rPr>
              <a:t>产品</a:t>
            </a:r>
            <a:r>
              <a:rPr dirty="0">
                <a:latin typeface="微软雅黑" panose="020B0503020204020204" pitchFamily="34" charset="-122"/>
                <a:ea typeface="微软雅黑" panose="020B0503020204020204" pitchFamily="34" charset="-122"/>
                <a:cs typeface="微软雅黑" panose="020B0503020204020204" pitchFamily="34" charset="-122"/>
              </a:rPr>
              <a:t>的使用场景</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通用场景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2" name="表格 31"/>
          <p:cNvGraphicFramePr>
            <a:graphicFrameLocks noGrp="1"/>
          </p:cNvGraphicFramePr>
          <p:nvPr>
            <p:custDataLst>
              <p:tags r:id="rId1"/>
            </p:custDataLst>
          </p:nvPr>
        </p:nvGraphicFramePr>
        <p:xfrm>
          <a:off x="232410" y="951230"/>
          <a:ext cx="11367135" cy="5708650"/>
        </p:xfrm>
        <a:graphic>
          <a:graphicData uri="http://schemas.openxmlformats.org/drawingml/2006/table">
            <a:tbl>
              <a:tblPr>
                <a:tableStyleId>{5C22544A-7EE6-4342-B048-85BDC9FD1C3A}</a:tableStyleId>
              </a:tblPr>
              <a:tblGrid>
                <a:gridCol w="937895"/>
                <a:gridCol w="1657985"/>
                <a:gridCol w="2763520"/>
                <a:gridCol w="3029585"/>
                <a:gridCol w="2978150"/>
              </a:tblGrid>
              <a:tr h="290830">
                <a:tc>
                  <a:txBody>
                    <a:bodyPr/>
                    <a:p>
                      <a:pPr algn="ctr" fontAlgn="ctr"/>
                      <a:r>
                        <a:rPr lang="zh-CN" altLang="en-US" sz="1600" b="1" u="none" strike="noStrike" dirty="0">
                          <a:solidFill>
                            <a:schemeClr val="bg1"/>
                          </a:solidFill>
                          <a:effectLst/>
                        </a:rPr>
                        <a:t>行业</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p>
                      <a:pPr algn="ctr" fontAlgn="ctr"/>
                      <a:r>
                        <a:rPr lang="zh-CN" altLang="en-US" sz="1600" b="1" u="none" strike="noStrike" dirty="0">
                          <a:solidFill>
                            <a:schemeClr val="bg1"/>
                          </a:solidFill>
                          <a:effectLst/>
                        </a:rPr>
                        <a:t>场景</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p>
                      <a:pPr algn="ctr" fontAlgn="ctr"/>
                      <a:r>
                        <a:rPr lang="zh-CN" altLang="en-US" sz="1600" b="1" u="none" strike="noStrike" dirty="0">
                          <a:solidFill>
                            <a:schemeClr val="bg1"/>
                          </a:solidFill>
                          <a:effectLst/>
                        </a:rPr>
                        <a:t>应用</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p>
                      <a:pPr algn="ctr" fontAlgn="ctr"/>
                      <a:r>
                        <a:rPr lang="zh-CN" altLang="en-US" sz="1600" b="1" u="none" strike="noStrike" dirty="0">
                          <a:solidFill>
                            <a:schemeClr val="bg1"/>
                          </a:solidFill>
                          <a:effectLst/>
                        </a:rPr>
                        <a:t>需求</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p>
                      <a:pPr algn="ctr" fontAlgn="ctr"/>
                      <a:r>
                        <a:rPr lang="zh-CN" altLang="en-US" sz="1600" b="1" u="none" strike="noStrike" dirty="0">
                          <a:solidFill>
                            <a:schemeClr val="bg1"/>
                          </a:solidFill>
                          <a:effectLst/>
                        </a:rPr>
                        <a:t>典型客户</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r>
              <a:tr h="328930">
                <a:tc rowSpan="3">
                  <a:txBody>
                    <a:bodyPr/>
                    <a:p>
                      <a:pPr algn="ctr" fontAlgn="ctr">
                        <a:buClrTx/>
                        <a:buSzTx/>
                        <a:buFontTx/>
                      </a:pPr>
                      <a:r>
                        <a:rPr lang="zh-CN" altLang="en-US" sz="1400" b="1" u="none" strike="noStrike" dirty="0">
                          <a:solidFill>
                            <a:schemeClr val="tx1"/>
                          </a:solidFill>
                          <a:effectLst/>
                        </a:rPr>
                        <a:t>网站</a:t>
                      </a:r>
                      <a:endParaRPr lang="zh-CN" altLang="en-US" sz="1400" b="1" i="0" u="none" strike="noStrike" dirty="0">
                        <a:solidFill>
                          <a:schemeClr val="tx1"/>
                        </a:solidFill>
                        <a:effectLst/>
                      </a:endParaRPr>
                    </a:p>
                  </a:txBody>
                  <a:tcPr marL="9525" marR="9525" marT="9525" marB="0" anchor="ctr">
                    <a:solidFill>
                      <a:srgbClr val="CEE0EF"/>
                    </a:solidFill>
                  </a:tcPr>
                </a:tc>
                <a:tc>
                  <a:txBody>
                    <a:bodyPr/>
                    <a:p>
                      <a:pPr algn="l" fontAlgn="ctr">
                        <a:buClrTx/>
                        <a:buSzTx/>
                        <a:buFontTx/>
                      </a:pPr>
                      <a:r>
                        <a:rPr lang="zh-CN" altLang="en-US" sz="1600" u="none" strike="noStrike">
                          <a:effectLst/>
                          <a:latin typeface="仿宋" panose="02010609060101010101" charset="-122"/>
                          <a:ea typeface="仿宋" panose="02010609060101010101" charset="-122"/>
                        </a:rPr>
                        <a:t>博客</a:t>
                      </a:r>
                      <a:endParaRPr lang="zh-CN" altLang="en-US" sz="1600" i="0" u="none" strike="noStrike">
                        <a:effectLst/>
                        <a:latin typeface="仿宋" panose="02010609060101010101" charset="-122"/>
                        <a:ea typeface="仿宋" panose="02010609060101010101" charset="-122"/>
                      </a:endParaRPr>
                    </a:p>
                  </a:txBody>
                  <a:tcPr marL="9525" marR="9525" marT="9525" marB="0" anchor="ctr"/>
                </a:tc>
                <a:tc rowSpan="3">
                  <a:txBody>
                    <a:bodyPr/>
                    <a:p>
                      <a:pPr algn="l" fontAlgn="ctr"/>
                      <a:r>
                        <a:rPr lang="en-US" altLang="zh-CN" sz="1600" dirty="0">
                          <a:effectLst/>
                          <a:latin typeface="仿宋" panose="02010609060101010101" charset="-122"/>
                          <a:ea typeface="仿宋" panose="02010609060101010101" charset="-122"/>
                          <a:cs typeface="仿宋" panose="02010609060101010101" charset="-122"/>
                          <a:sym typeface="+mn-ea"/>
                        </a:rPr>
                        <a:t>1.</a:t>
                      </a:r>
                      <a:r>
                        <a:rPr lang="zh-CN" altLang="en-US" sz="1600" dirty="0">
                          <a:effectLst/>
                          <a:latin typeface="仿宋" panose="02010609060101010101" charset="-122"/>
                          <a:ea typeface="仿宋" panose="02010609060101010101" charset="-122"/>
                          <a:cs typeface="仿宋" panose="02010609060101010101" charset="-122"/>
                          <a:sym typeface="+mn-ea"/>
                        </a:rPr>
                        <a:t>保障用户访问体验</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2.</a:t>
                      </a:r>
                      <a:r>
                        <a:rPr lang="zh-CN" altLang="en-US" sz="1600" dirty="0">
                          <a:effectLst/>
                          <a:latin typeface="仿宋" panose="02010609060101010101" charset="-122"/>
                          <a:ea typeface="仿宋" panose="02010609060101010101" charset="-122"/>
                          <a:cs typeface="仿宋" panose="02010609060101010101" charset="-122"/>
                          <a:sym typeface="+mn-ea"/>
                        </a:rPr>
                        <a:t>不会因攻击造成高额账单</a:t>
                      </a:r>
                      <a:endParaRPr lang="zh-CN" altLang="en-US" sz="1600" u="none" strike="noStrike" dirty="0">
                        <a:effectLst/>
                        <a:latin typeface="仿宋" panose="02010609060101010101" charset="-122"/>
                        <a:ea typeface="仿宋" panose="02010609060101010101" charset="-122"/>
                        <a:cs typeface="仿宋" panose="02010609060101010101" charset="-122"/>
                        <a:sym typeface="+mn-ea"/>
                      </a:endParaRPr>
                    </a:p>
                  </a:txBody>
                  <a:tcPr marL="9525" marR="9525" marT="9525" marB="0" anchor="ctr"/>
                </a:tc>
                <a:tc rowSpan="3">
                  <a:txBody>
                    <a:bodyPr/>
                    <a:p>
                      <a:pPr algn="l" fontAlgn="ctr"/>
                      <a:r>
                        <a:rPr lang="en-GB" sz="1600" dirty="0">
                          <a:effectLst/>
                          <a:latin typeface="仿宋" panose="02010609060101010101" charset="-122"/>
                          <a:ea typeface="仿宋" panose="02010609060101010101" charset="-122"/>
                          <a:cs typeface="仿宋" panose="02010609060101010101" charset="-122"/>
                          <a:sym typeface="+mn-ea"/>
                        </a:rPr>
                        <a:t>1. CDN：</a:t>
                      </a:r>
                      <a:r>
                        <a:rPr lang="zh-CN" altLang="en-US" sz="1600" dirty="0">
                          <a:effectLst/>
                          <a:latin typeface="仿宋" panose="02010609060101010101" charset="-122"/>
                          <a:ea typeface="仿宋" panose="02010609060101010101" charset="-122"/>
                          <a:cs typeface="仿宋" panose="02010609060101010101" charset="-122"/>
                          <a:sym typeface="+mn-ea"/>
                        </a:rPr>
                        <a:t>文字、图片、视频等加速</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2. </a:t>
                      </a:r>
                      <a:r>
                        <a:rPr lang="en-GB" sz="1600" dirty="0">
                          <a:effectLst/>
                          <a:latin typeface="仿宋" panose="02010609060101010101" charset="-122"/>
                          <a:ea typeface="仿宋" panose="02010609060101010101" charset="-122"/>
                          <a:cs typeface="仿宋" panose="02010609060101010101" charset="-122"/>
                          <a:sym typeface="+mn-ea"/>
                        </a:rPr>
                        <a:t>DDoS</a:t>
                      </a:r>
                      <a:r>
                        <a:rPr lang="zh-CN" altLang="en-US" sz="1600" dirty="0">
                          <a:effectLst/>
                          <a:latin typeface="仿宋" panose="02010609060101010101" charset="-122"/>
                          <a:ea typeface="仿宋" panose="02010609060101010101" charset="-122"/>
                          <a:cs typeface="仿宋" panose="02010609060101010101" charset="-122"/>
                          <a:sym typeface="+mn-ea"/>
                        </a:rPr>
                        <a:t>防护且按干净流量</a:t>
                      </a:r>
                      <a:r>
                        <a:rPr lang="en-US" altLang="zh-CN" sz="1600" dirty="0">
                          <a:effectLst/>
                          <a:latin typeface="仿宋" panose="02010609060101010101" charset="-122"/>
                          <a:ea typeface="仿宋" panose="02010609060101010101" charset="-122"/>
                          <a:cs typeface="仿宋" panose="02010609060101010101" charset="-122"/>
                          <a:sym typeface="+mn-ea"/>
                        </a:rPr>
                        <a:t>/</a:t>
                      </a:r>
                      <a:r>
                        <a:rPr lang="zh-CN" altLang="en-US" sz="1600" dirty="0">
                          <a:effectLst/>
                          <a:latin typeface="仿宋" panose="02010609060101010101" charset="-122"/>
                          <a:ea typeface="仿宋" panose="02010609060101010101" charset="-122"/>
                          <a:cs typeface="仿宋" panose="02010609060101010101" charset="-122"/>
                          <a:sym typeface="+mn-ea"/>
                        </a:rPr>
                        <a:t>请求计费</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3.</a:t>
                      </a:r>
                      <a:r>
                        <a:rPr lang="en-GB" sz="1600" dirty="0">
                          <a:effectLst/>
                          <a:latin typeface="仿宋" panose="02010609060101010101" charset="-122"/>
                          <a:ea typeface="仿宋" panose="02010609060101010101" charset="-122"/>
                          <a:cs typeface="仿宋" panose="02010609060101010101" charset="-122"/>
                          <a:sym typeface="+mn-ea"/>
                        </a:rPr>
                        <a:t>CC</a:t>
                      </a:r>
                      <a:r>
                        <a:rPr lang="zh-CN" altLang="en-US" sz="1600" dirty="0">
                          <a:effectLst/>
                          <a:latin typeface="仿宋" panose="02010609060101010101" charset="-122"/>
                          <a:ea typeface="仿宋" panose="02010609060101010101" charset="-122"/>
                          <a:cs typeface="仿宋" panose="02010609060101010101" charset="-122"/>
                          <a:sym typeface="+mn-ea"/>
                        </a:rPr>
                        <a:t>防护且按干净流量</a:t>
                      </a:r>
                      <a:r>
                        <a:rPr lang="en-US" altLang="zh-CN" sz="1600" dirty="0">
                          <a:effectLst/>
                          <a:latin typeface="仿宋" panose="02010609060101010101" charset="-122"/>
                          <a:ea typeface="仿宋" panose="02010609060101010101" charset="-122"/>
                          <a:cs typeface="仿宋" panose="02010609060101010101" charset="-122"/>
                          <a:sym typeface="+mn-ea"/>
                        </a:rPr>
                        <a:t>/</a:t>
                      </a:r>
                      <a:r>
                        <a:rPr lang="zh-CN" altLang="en-US" sz="1600" dirty="0">
                          <a:effectLst/>
                          <a:latin typeface="仿宋" panose="02010609060101010101" charset="-122"/>
                          <a:ea typeface="仿宋" panose="02010609060101010101" charset="-122"/>
                          <a:cs typeface="仿宋" panose="02010609060101010101" charset="-122"/>
                          <a:sym typeface="+mn-ea"/>
                        </a:rPr>
                        <a:t>请求计费</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p>
                      <a:pPr algn="l" fontAlgn="ctr"/>
                      <a:endParaRPr lang="en-GB"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rowSpan="3">
                  <a:txBody>
                    <a:bodyPr/>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r>
              <a:tr h="328930">
                <a:tc vMerge="1">
                  <a:tcPr marL="9525" marR="9525" marT="9525" marB="0" anchor="ctr"/>
                </a:tc>
                <a:tc>
                  <a:txBody>
                    <a:bodyPr/>
                    <a:p>
                      <a:pPr algn="l" fontAlgn="ctr">
                        <a:buClrTx/>
                        <a:buSzTx/>
                        <a:buFontTx/>
                      </a:pPr>
                      <a:r>
                        <a:rPr lang="zh-CN" altLang="en-US" sz="1600" u="none" strike="noStrike">
                          <a:effectLst/>
                          <a:latin typeface="仿宋" panose="02010609060101010101" charset="-122"/>
                          <a:ea typeface="仿宋" panose="02010609060101010101" charset="-122"/>
                        </a:rPr>
                        <a:t>论坛</a:t>
                      </a:r>
                      <a:endParaRPr lang="zh-CN" altLang="en-US" sz="1600" i="0" u="none" strike="noStrike">
                        <a:effectLst/>
                        <a:latin typeface="仿宋" panose="02010609060101010101" charset="-122"/>
                        <a:ea typeface="仿宋" panose="02010609060101010101" charset="-122"/>
                      </a:endParaRPr>
                    </a:p>
                  </a:txBody>
                  <a:tcPr marL="9525" marR="9525" marT="9525" marB="0" anchor="ctr"/>
                </a:tc>
                <a:tc vMerge="1">
                  <a:tcPr marL="9525" marR="9525" marT="9525" marB="0" anchor="ctr"/>
                </a:tc>
                <a:tc vMerge="1">
                  <a:tcPr marL="9525" marR="9525" marT="9525" marB="0" anchor="ctr"/>
                </a:tc>
                <a:tc vMerge="1">
                  <a:tcPr marL="9525" marR="9525" marT="9525" marB="0" anchor="ctr">
                    <a:solidFill>
                      <a:srgbClr val="CEE0EF"/>
                    </a:solidFill>
                  </a:tcPr>
                </a:tc>
              </a:tr>
              <a:tr h="328295">
                <a:tc vMerge="1">
                  <a:tcPr marL="9525" marR="9525" marT="9525" marB="0" anchor="ctr"/>
                </a:tc>
                <a:tc>
                  <a:txBody>
                    <a:bodyPr/>
                    <a:p>
                      <a:pPr algn="l" fontAlgn="ctr">
                        <a:buClrTx/>
                        <a:buSzTx/>
                        <a:buFontTx/>
                      </a:pPr>
                      <a:r>
                        <a:rPr lang="zh-CN" altLang="en-US" sz="1600" u="none" strike="noStrike">
                          <a:effectLst/>
                          <a:latin typeface="仿宋" panose="02010609060101010101" charset="-122"/>
                          <a:ea typeface="仿宋" panose="02010609060101010101" charset="-122"/>
                        </a:rPr>
                        <a:t>企业网站</a:t>
                      </a:r>
                      <a:endParaRPr lang="zh-CN" altLang="en-US" sz="1600" i="0" u="none" strike="noStrike">
                        <a:effectLst/>
                        <a:latin typeface="仿宋" panose="02010609060101010101" charset="-122"/>
                        <a:ea typeface="仿宋" panose="02010609060101010101" charset="-122"/>
                      </a:endParaRPr>
                    </a:p>
                  </a:txBody>
                  <a:tcPr marL="9525" marR="9525" marT="9525" marB="0" anchor="ctr"/>
                </a:tc>
                <a:tc vMerge="1">
                  <a:tcPr marL="9525" marR="9525" marT="9525" marB="0" anchor="ctr"/>
                </a:tc>
                <a:tc vMerge="1">
                  <a:tcPr marL="9525" marR="9525" marT="9525" marB="0" anchor="ctr"/>
                </a:tc>
                <a:tc vMerge="1">
                  <a:tcPr marL="9525" marR="9525" marT="9525" marB="0" anchor="ctr">
                    <a:solidFill>
                      <a:srgbClr val="CEE0EF"/>
                    </a:solidFill>
                  </a:tcPr>
                </a:tc>
              </a:tr>
              <a:tr h="328930">
                <a:tc rowSpan="4">
                  <a:txBody>
                    <a:bodyPr/>
                    <a:p>
                      <a:pPr algn="ctr" fontAlgn="ctr"/>
                      <a:r>
                        <a:rPr lang="zh-CN" altLang="en-US" sz="1400" b="1">
                          <a:solidFill>
                            <a:schemeClr val="tx1"/>
                          </a:solidFill>
                          <a:effectLst/>
                          <a:sym typeface="+mn-ea"/>
                        </a:rPr>
                        <a:t>账号登陆</a:t>
                      </a:r>
                      <a:endParaRPr lang="zh-CN" altLang="en-US" sz="1400" b="1" i="0" u="none" strike="noStrike" dirty="0">
                        <a:solidFill>
                          <a:schemeClr val="tx1"/>
                        </a:solidFill>
                        <a:effectLst/>
                      </a:endParaRPr>
                    </a:p>
                  </a:txBody>
                  <a:tcPr marL="9525" marR="9525" marT="9525" marB="0" anchor="ctr">
                    <a:solidFill>
                      <a:srgbClr val="CEE0EF"/>
                    </a:solidFill>
                  </a:tcPr>
                </a:tc>
                <a:tc>
                  <a:txBody>
                    <a:bodyPr/>
                    <a:p>
                      <a:pPr algn="l" fontAlgn="ctr">
                        <a:buClrTx/>
                        <a:buSzTx/>
                        <a:buFontTx/>
                      </a:pPr>
                      <a:r>
                        <a:rPr lang="zh-CN" altLang="en-US" sz="1600" u="none" strike="noStrike">
                          <a:effectLst/>
                          <a:latin typeface="仿宋" panose="02010609060101010101" charset="-122"/>
                          <a:ea typeface="仿宋" panose="02010609060101010101" charset="-122"/>
                          <a:cs typeface="仿宋" panose="02010609060101010101" charset="-122"/>
                        </a:rPr>
                        <a:t>APP登陆</a:t>
                      </a:r>
                      <a:endParaRPr lang="zh-CN" altLang="en-US" sz="1600" i="0" u="none" strike="noStrike">
                        <a:effectLst/>
                        <a:latin typeface="仿宋" panose="02010609060101010101" charset="-122"/>
                        <a:ea typeface="仿宋" panose="02010609060101010101" charset="-122"/>
                        <a:cs typeface="仿宋" panose="02010609060101010101" charset="-122"/>
                      </a:endParaRPr>
                    </a:p>
                  </a:txBody>
                  <a:tcPr marL="9525" marR="9525" marT="9525" marB="0" anchor="ctr"/>
                </a:tc>
                <a:tc rowSpan="4">
                  <a:txBody>
                    <a:bodyPr/>
                    <a:p>
                      <a:pPr algn="l" fontAlgn="ctr"/>
                      <a:r>
                        <a:rPr lang="en-US" altLang="zh-CN" sz="1600" dirty="0">
                          <a:effectLst/>
                          <a:latin typeface="仿宋" panose="02010609060101010101" charset="-122"/>
                          <a:ea typeface="仿宋" panose="02010609060101010101" charset="-122"/>
                          <a:cs typeface="仿宋" panose="02010609060101010101" charset="-122"/>
                          <a:sym typeface="+mn-ea"/>
                        </a:rPr>
                        <a:t>1.</a:t>
                      </a:r>
                      <a:r>
                        <a:rPr lang="zh-CN" altLang="en-US" sz="1600" dirty="0">
                          <a:effectLst/>
                          <a:latin typeface="仿宋" panose="02010609060101010101" charset="-122"/>
                          <a:ea typeface="仿宋" panose="02010609060101010101" charset="-122"/>
                          <a:cs typeface="仿宋" panose="02010609060101010101" charset="-122"/>
                          <a:sym typeface="+mn-ea"/>
                        </a:rPr>
                        <a:t>保障登陆体验，不卡顿</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2.</a:t>
                      </a:r>
                      <a:r>
                        <a:rPr lang="zh-CN" altLang="en-US" sz="1600" dirty="0">
                          <a:effectLst/>
                          <a:latin typeface="仿宋" panose="02010609060101010101" charset="-122"/>
                          <a:ea typeface="仿宋" panose="02010609060101010101" charset="-122"/>
                          <a:cs typeface="仿宋" panose="02010609060101010101" charset="-122"/>
                          <a:sym typeface="+mn-ea"/>
                        </a:rPr>
                        <a:t>保障用户信息安全</a:t>
                      </a:r>
                      <a:endParaRPr lang="zh-CN" altLang="en-US" sz="1600" u="none" strike="noStrike" dirty="0">
                        <a:effectLst/>
                        <a:latin typeface="仿宋" panose="02010609060101010101" charset="-122"/>
                        <a:ea typeface="仿宋" panose="02010609060101010101" charset="-122"/>
                        <a:cs typeface="仿宋" panose="02010609060101010101" charset="-122"/>
                        <a:sym typeface="+mn-ea"/>
                      </a:endParaRPr>
                    </a:p>
                  </a:txBody>
                  <a:tcPr marL="9525" marR="9525" marT="9525" marB="0" anchor="ctr"/>
                </a:tc>
                <a:tc rowSpan="4">
                  <a:txBody>
                    <a:bodyPr/>
                    <a:p>
                      <a:pPr algn="l" fontAlgn="ctr"/>
                      <a:r>
                        <a:rPr lang="en-US" altLang="zh-CN" sz="1600" dirty="0">
                          <a:effectLst/>
                          <a:latin typeface="仿宋" panose="02010609060101010101" charset="-122"/>
                          <a:ea typeface="仿宋" panose="02010609060101010101" charset="-122"/>
                          <a:cs typeface="仿宋" panose="02010609060101010101" charset="-122"/>
                          <a:sym typeface="+mn-ea"/>
                        </a:rPr>
                        <a:t>1.</a:t>
                      </a:r>
                      <a:r>
                        <a:rPr lang="zh-CN" altLang="en-US" sz="1600" dirty="0">
                          <a:effectLst/>
                          <a:latin typeface="仿宋" panose="02010609060101010101" charset="-122"/>
                          <a:ea typeface="仿宋" panose="02010609060101010101" charset="-122"/>
                          <a:cs typeface="仿宋" panose="02010609060101010101" charset="-122"/>
                          <a:sym typeface="+mn-ea"/>
                        </a:rPr>
                        <a:t>动态加速：登陆接口加速</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2.</a:t>
                      </a:r>
                      <a:r>
                        <a:rPr lang="zh-CN" altLang="en-US" sz="1600" dirty="0">
                          <a:effectLst/>
                          <a:latin typeface="仿宋" panose="02010609060101010101" charset="-122"/>
                          <a:ea typeface="仿宋" panose="02010609060101010101" charset="-122"/>
                          <a:cs typeface="仿宋" panose="02010609060101010101" charset="-122"/>
                          <a:sym typeface="+mn-ea"/>
                        </a:rPr>
                        <a:t>基础</a:t>
                      </a:r>
                      <a:r>
                        <a:rPr lang="en-GB" sz="1600" dirty="0">
                          <a:effectLst/>
                          <a:latin typeface="仿宋" panose="02010609060101010101" charset="-122"/>
                          <a:ea typeface="仿宋" panose="02010609060101010101" charset="-122"/>
                          <a:cs typeface="仿宋" panose="02010609060101010101" charset="-122"/>
                          <a:sym typeface="+mn-ea"/>
                        </a:rPr>
                        <a:t>Web</a:t>
                      </a:r>
                      <a:r>
                        <a:rPr lang="zh-CN" altLang="en-US" sz="1600" dirty="0">
                          <a:effectLst/>
                          <a:latin typeface="仿宋" panose="02010609060101010101" charset="-122"/>
                          <a:ea typeface="仿宋" panose="02010609060101010101" charset="-122"/>
                          <a:cs typeface="仿宋" panose="02010609060101010101" charset="-122"/>
                          <a:sym typeface="+mn-ea"/>
                        </a:rPr>
                        <a:t>防护：防止信息盗取</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3.</a:t>
                      </a:r>
                      <a:r>
                        <a:rPr lang="en-GB" sz="1600" dirty="0" err="1">
                          <a:effectLst/>
                          <a:latin typeface="仿宋" panose="02010609060101010101" charset="-122"/>
                          <a:ea typeface="仿宋" panose="02010609060101010101" charset="-122"/>
                          <a:cs typeface="仿宋" panose="02010609060101010101" charset="-122"/>
                          <a:sym typeface="+mn-ea"/>
                        </a:rPr>
                        <a:t>DDoS&amp;CC</a:t>
                      </a:r>
                      <a:r>
                        <a:rPr lang="zh-CN" altLang="en-US" sz="1600" dirty="0">
                          <a:effectLst/>
                          <a:latin typeface="仿宋" panose="02010609060101010101" charset="-122"/>
                          <a:ea typeface="仿宋" panose="02010609060101010101" charset="-122"/>
                          <a:cs typeface="仿宋" panose="02010609060101010101" charset="-122"/>
                          <a:sym typeface="+mn-ea"/>
                        </a:rPr>
                        <a:t>防护避免过度访问造成服务器瘫痪</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p>
                      <a:pPr algn="l" fontAlgn="ct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rowSpan="4">
                  <a:txBody>
                    <a:bodyPr/>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r>
              <a:tr h="328930">
                <a:tc vMerge="1">
                  <a:tcPr marL="9525" marR="9525" marT="9525" marB="0" anchor="ctr">
                    <a:solidFill>
                      <a:srgbClr val="CEE0EF"/>
                    </a:solidFill>
                  </a:tcPr>
                </a:tc>
                <a:tc>
                  <a:txBody>
                    <a:bodyPr/>
                    <a:p>
                      <a:pPr algn="l" fontAlgn="ctr">
                        <a:buClrTx/>
                        <a:buSzTx/>
                        <a:buFontTx/>
                      </a:pPr>
                      <a:r>
                        <a:rPr lang="zh-CN" altLang="en-US" sz="1600" u="none" strike="noStrike">
                          <a:effectLst/>
                          <a:latin typeface="仿宋" panose="02010609060101010101" charset="-122"/>
                          <a:ea typeface="仿宋" panose="02010609060101010101" charset="-122"/>
                        </a:rPr>
                        <a:t>小程序登陆</a:t>
                      </a:r>
                      <a:endParaRPr lang="zh-CN" altLang="en-US" sz="1600" i="0" u="none" strike="noStrike">
                        <a:effectLst/>
                        <a:latin typeface="仿宋" panose="02010609060101010101" charset="-122"/>
                        <a:ea typeface="仿宋" panose="02010609060101010101" charset="-122"/>
                      </a:endParaRPr>
                    </a:p>
                  </a:txBody>
                  <a:tcPr marL="9525" marR="9525" marT="9525" marB="0" anchor="ctr"/>
                </a:tc>
                <a:tc vMerge="1">
                  <a:tcPr marL="9525" marR="9525" marT="9525" marB="0" anchor="ctr"/>
                </a:tc>
                <a:tc vMerge="1">
                  <a:tcPr marL="9525" marR="9525" marT="9525" marB="0" anchor="ctr"/>
                </a:tc>
                <a:tc vMerge="1">
                  <a:tcPr marL="9525" marR="9525" marT="9525" marB="0" anchor="ctr">
                    <a:solidFill>
                      <a:srgbClr val="CEE0EF"/>
                    </a:solidFill>
                  </a:tcPr>
                </a:tc>
              </a:tr>
              <a:tr h="328295">
                <a:tc vMerge="1">
                  <a:tcPr marL="9525" marR="9525" marT="9525" marB="0" anchor="ctr"/>
                </a:tc>
                <a:tc>
                  <a:txBody>
                    <a:bodyPr/>
                    <a:p>
                      <a:pPr algn="l" fontAlgn="ctr">
                        <a:buClrTx/>
                        <a:buSzTx/>
                        <a:buFontTx/>
                      </a:pPr>
                      <a:r>
                        <a:rPr lang="zh-CN" altLang="en-US" sz="1600" u="none" strike="noStrike">
                          <a:effectLst/>
                          <a:latin typeface="仿宋" panose="02010609060101010101" charset="-122"/>
                          <a:ea typeface="仿宋" panose="02010609060101010101" charset="-122"/>
                        </a:rPr>
                        <a:t>网页登陆</a:t>
                      </a:r>
                      <a:endParaRPr lang="zh-CN" altLang="en-US" sz="1600" i="0" u="none" strike="noStrike">
                        <a:effectLst/>
                        <a:latin typeface="仿宋" panose="02010609060101010101" charset="-122"/>
                        <a:ea typeface="仿宋" panose="02010609060101010101" charset="-122"/>
                      </a:endParaRPr>
                    </a:p>
                  </a:txBody>
                  <a:tcPr marL="9525" marR="9525" marT="9525" marB="0" anchor="ctr"/>
                </a:tc>
                <a:tc vMerge="1">
                  <a:tcPr marL="9525" marR="9525" marT="9525" marB="0" anchor="ctr"/>
                </a:tc>
                <a:tc vMerge="1">
                  <a:tcPr marL="9525" marR="9525" marT="9525" marB="0" anchor="ctr"/>
                </a:tc>
                <a:tc vMerge="1">
                  <a:tcPr marL="9525" marR="9525" marT="9525" marB="0" anchor="ctr">
                    <a:solidFill>
                      <a:srgbClr val="CEE0EF"/>
                    </a:solidFill>
                  </a:tcPr>
                </a:tc>
              </a:tr>
              <a:tr h="328930">
                <a:tc vMerge="1">
                  <a:tcPr marL="9525" marR="9525" marT="9525" marB="0" anchor="ctr"/>
                </a:tc>
                <a:tc>
                  <a:txBody>
                    <a:bodyPr/>
                    <a:p>
                      <a:pPr algn="l" fontAlgn="ctr">
                        <a:buClrTx/>
                        <a:buSzTx/>
                        <a:buFontTx/>
                      </a:pPr>
                      <a:r>
                        <a:rPr lang="zh-CN" altLang="en-US" sz="1600" u="none" strike="noStrike">
                          <a:effectLst/>
                          <a:latin typeface="仿宋" panose="02010609060101010101" charset="-122"/>
                          <a:ea typeface="仿宋" panose="02010609060101010101" charset="-122"/>
                        </a:rPr>
                        <a:t>会员体系</a:t>
                      </a:r>
                      <a:endParaRPr lang="zh-CN" altLang="en-US" sz="1600" i="0" u="none" strike="noStrike">
                        <a:effectLst/>
                        <a:latin typeface="仿宋" panose="02010609060101010101" charset="-122"/>
                        <a:ea typeface="仿宋" panose="02010609060101010101" charset="-122"/>
                      </a:endParaRPr>
                    </a:p>
                  </a:txBody>
                  <a:tcPr marL="9525" marR="9525" marT="9525" marB="0" anchor="ctr"/>
                </a:tc>
                <a:tc vMerge="1">
                  <a:tcPr marL="9525" marR="9525" marT="9525" marB="0" anchor="ctr"/>
                </a:tc>
                <a:tc vMerge="1">
                  <a:tcPr marL="9525" marR="9525" marT="9525" marB="0" anchor="ctr"/>
                </a:tc>
                <a:tc vMerge="1">
                  <a:tcPr marL="9525" marR="9525" marT="9525" marB="0" anchor="ctr">
                    <a:solidFill>
                      <a:srgbClr val="CEE0EF"/>
                    </a:solidFill>
                  </a:tcPr>
                </a:tc>
              </a:tr>
              <a:tr h="328930">
                <a:tc rowSpan="3">
                  <a:txBody>
                    <a:bodyPr/>
                    <a:p>
                      <a:pPr algn="ctr" fontAlgn="ctr"/>
                      <a:r>
                        <a:rPr lang="zh-CN" altLang="en-US" sz="1600" b="1" dirty="0">
                          <a:solidFill>
                            <a:schemeClr val="tx1"/>
                          </a:solidFill>
                          <a:effectLst/>
                          <a:sym typeface="+mn-ea"/>
                        </a:rPr>
                        <a:t>支付</a:t>
                      </a:r>
                      <a:r>
                        <a:rPr lang="en-US" altLang="zh-CN" sz="1600" b="1" dirty="0">
                          <a:solidFill>
                            <a:schemeClr val="tx1"/>
                          </a:solidFill>
                          <a:effectLst/>
                          <a:sym typeface="+mn-ea"/>
                        </a:rPr>
                        <a:t>/</a:t>
                      </a:r>
                      <a:r>
                        <a:rPr lang="zh-CN" altLang="en-US" sz="1600" b="1" dirty="0">
                          <a:solidFill>
                            <a:schemeClr val="tx1"/>
                          </a:solidFill>
                          <a:effectLst/>
                          <a:sym typeface="+mn-ea"/>
                        </a:rPr>
                        <a:t>交易</a:t>
                      </a:r>
                      <a:endParaRPr lang="zh-CN" altLang="en-US" sz="1600" b="1" i="0" u="none" strike="noStrike">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c>
                  <a:txBody>
                    <a:bodyPr/>
                    <a:p>
                      <a:pPr marL="0" marR="0" lvl="0" algn="l" defTabSz="914400" rtl="0" eaLnBrk="1" fontAlgn="ctr" latinLnBrk="0" hangingPunct="1">
                        <a:lnSpc>
                          <a:spcPct val="100000"/>
                        </a:lnSpc>
                        <a:spcBef>
                          <a:spcPts val="0"/>
                        </a:spcBef>
                        <a:buClrTx/>
                        <a:buSzTx/>
                        <a:buFontTx/>
                        <a:buNone/>
                      </a:pPr>
                      <a:r>
                        <a:rPr lang="zh-CN" altLang="en-US" sz="1600" u="none" strike="noStrike">
                          <a:effectLst/>
                          <a:latin typeface="仿宋" panose="02010609060101010101" charset="-122"/>
                          <a:ea typeface="仿宋" panose="02010609060101010101" charset="-122"/>
                        </a:rPr>
                        <a:t>商品购买</a:t>
                      </a:r>
                      <a:endParaRPr lang="zh-CN" altLang="en-US" sz="1600" i="0" u="none" strike="noStrike">
                        <a:effectLst/>
                        <a:latin typeface="仿宋" panose="02010609060101010101" charset="-122"/>
                        <a:ea typeface="仿宋" panose="02010609060101010101" charset="-122"/>
                      </a:endParaRPr>
                    </a:p>
                  </a:txBody>
                  <a:tcPr marL="9525" marR="9525" marT="9525" marB="0" anchor="ctr"/>
                </a:tc>
                <a:tc rowSpan="3">
                  <a:txBody>
                    <a:bodyPr/>
                    <a:p>
                      <a:pPr algn="l" fontAlgn="ctr"/>
                      <a:r>
                        <a:rPr lang="en-US" altLang="zh-CN" sz="1600" dirty="0">
                          <a:effectLst/>
                          <a:latin typeface="仿宋" panose="02010609060101010101" charset="-122"/>
                          <a:ea typeface="仿宋" panose="02010609060101010101" charset="-122"/>
                          <a:cs typeface="仿宋" panose="02010609060101010101" charset="-122"/>
                          <a:sym typeface="+mn-ea"/>
                        </a:rPr>
                        <a:t>1.</a:t>
                      </a:r>
                      <a:r>
                        <a:rPr lang="zh-CN" altLang="en-US" sz="1600" dirty="0">
                          <a:effectLst/>
                          <a:latin typeface="仿宋" panose="02010609060101010101" charset="-122"/>
                          <a:ea typeface="仿宋" panose="02010609060101010101" charset="-122"/>
                          <a:cs typeface="仿宋" panose="02010609060101010101" charset="-122"/>
                          <a:sym typeface="+mn-ea"/>
                        </a:rPr>
                        <a:t>保障支付</a:t>
                      </a:r>
                      <a:r>
                        <a:rPr lang="en-US" altLang="zh-CN" sz="1600" dirty="0">
                          <a:effectLst/>
                          <a:latin typeface="仿宋" panose="02010609060101010101" charset="-122"/>
                          <a:ea typeface="仿宋" panose="02010609060101010101" charset="-122"/>
                          <a:cs typeface="仿宋" panose="02010609060101010101" charset="-122"/>
                          <a:sym typeface="+mn-ea"/>
                        </a:rPr>
                        <a:t>/</a:t>
                      </a:r>
                      <a:r>
                        <a:rPr lang="zh-CN" altLang="en-US" sz="1600" dirty="0">
                          <a:effectLst/>
                          <a:latin typeface="仿宋" panose="02010609060101010101" charset="-122"/>
                          <a:ea typeface="仿宋" panose="02010609060101010101" charset="-122"/>
                          <a:cs typeface="仿宋" panose="02010609060101010101" charset="-122"/>
                          <a:sym typeface="+mn-ea"/>
                        </a:rPr>
                        <a:t>交易体验，不卡顿</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2.</a:t>
                      </a:r>
                      <a:r>
                        <a:rPr lang="zh-CN" altLang="en-US" sz="1600" dirty="0">
                          <a:effectLst/>
                          <a:latin typeface="仿宋" panose="02010609060101010101" charset="-122"/>
                          <a:ea typeface="仿宋" panose="02010609060101010101" charset="-122"/>
                          <a:cs typeface="仿宋" panose="02010609060101010101" charset="-122"/>
                          <a:sym typeface="+mn-ea"/>
                        </a:rPr>
                        <a:t>保障交易安全</a:t>
                      </a:r>
                      <a:endParaRPr lang="zh-CN" altLang="en-US" sz="1600" u="none" strike="noStrike" dirty="0">
                        <a:effectLst/>
                        <a:latin typeface="仿宋" panose="02010609060101010101" charset="-122"/>
                        <a:ea typeface="仿宋" panose="02010609060101010101" charset="-122"/>
                        <a:cs typeface="仿宋" panose="02010609060101010101" charset="-122"/>
                        <a:sym typeface="+mn-ea"/>
                      </a:endParaRPr>
                    </a:p>
                  </a:txBody>
                  <a:tcPr marL="9525" marR="9525" marT="9525" marB="0" anchor="ctr"/>
                </a:tc>
                <a:tc rowSpan="3">
                  <a:txBody>
                    <a:bodyPr/>
                    <a:p>
                      <a:pPr algn="l" fontAlgn="ctr"/>
                      <a:r>
                        <a:rPr lang="en-US" altLang="zh-CN" sz="1600" dirty="0">
                          <a:effectLst/>
                          <a:latin typeface="仿宋" panose="02010609060101010101" charset="-122"/>
                          <a:ea typeface="仿宋" panose="02010609060101010101" charset="-122"/>
                          <a:cs typeface="仿宋" panose="02010609060101010101" charset="-122"/>
                          <a:sym typeface="+mn-ea"/>
                        </a:rPr>
                        <a:t>1.</a:t>
                      </a:r>
                      <a:r>
                        <a:rPr lang="zh-CN" altLang="en-US" sz="1600" dirty="0">
                          <a:effectLst/>
                          <a:latin typeface="仿宋" panose="02010609060101010101" charset="-122"/>
                          <a:ea typeface="仿宋" panose="02010609060101010101" charset="-122"/>
                          <a:cs typeface="仿宋" panose="02010609060101010101" charset="-122"/>
                          <a:sym typeface="+mn-ea"/>
                        </a:rPr>
                        <a:t>动态加速：支付接口加速</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2.</a:t>
                      </a:r>
                      <a:r>
                        <a:rPr lang="zh-CN" altLang="en-US" sz="1600" dirty="0">
                          <a:effectLst/>
                          <a:latin typeface="仿宋" panose="02010609060101010101" charset="-122"/>
                          <a:ea typeface="仿宋" panose="02010609060101010101" charset="-122"/>
                          <a:cs typeface="仿宋" panose="02010609060101010101" charset="-122"/>
                          <a:sym typeface="+mn-ea"/>
                        </a:rPr>
                        <a:t>高级</a:t>
                      </a:r>
                      <a:r>
                        <a:rPr lang="en-GB" sz="1600" dirty="0">
                          <a:effectLst/>
                          <a:latin typeface="仿宋" panose="02010609060101010101" charset="-122"/>
                          <a:ea typeface="仿宋" panose="02010609060101010101" charset="-122"/>
                          <a:cs typeface="仿宋" panose="02010609060101010101" charset="-122"/>
                          <a:sym typeface="+mn-ea"/>
                        </a:rPr>
                        <a:t>Web</a:t>
                      </a:r>
                      <a:r>
                        <a:rPr lang="zh-CN" altLang="en-US" sz="1600" dirty="0">
                          <a:effectLst/>
                          <a:latin typeface="仿宋" panose="02010609060101010101" charset="-122"/>
                          <a:ea typeface="仿宋" panose="02010609060101010101" charset="-122"/>
                          <a:cs typeface="仿宋" panose="02010609060101010101" charset="-122"/>
                          <a:sym typeface="+mn-ea"/>
                        </a:rPr>
                        <a:t>防护：保障交易安全</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3.</a:t>
                      </a:r>
                      <a:r>
                        <a:rPr lang="en-GB" sz="1600" dirty="0" err="1">
                          <a:effectLst/>
                          <a:latin typeface="仿宋" panose="02010609060101010101" charset="-122"/>
                          <a:ea typeface="仿宋" panose="02010609060101010101" charset="-122"/>
                          <a:cs typeface="仿宋" panose="02010609060101010101" charset="-122"/>
                          <a:sym typeface="+mn-ea"/>
                        </a:rPr>
                        <a:t>DDoS&amp;CC</a:t>
                      </a:r>
                      <a:r>
                        <a:rPr lang="zh-CN" altLang="en-US" sz="1600" dirty="0">
                          <a:effectLst/>
                          <a:latin typeface="仿宋" panose="02010609060101010101" charset="-122"/>
                          <a:ea typeface="仿宋" panose="02010609060101010101" charset="-122"/>
                          <a:cs typeface="仿宋" panose="02010609060101010101" charset="-122"/>
                          <a:sym typeface="+mn-ea"/>
                        </a:rPr>
                        <a:t>防护：避免过度访问造成服务器瘫痪</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sym typeface="+mn-ea"/>
                      </a:endParaRPr>
                    </a:p>
                  </a:txBody>
                  <a:tcPr marL="9525" marR="9525" marT="9525" marB="0" anchor="ctr"/>
                </a:tc>
                <a:tc rowSpan="3">
                  <a:txBody>
                    <a:bodyPr/>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r>
              <a:tr h="328930">
                <a:tc vMerge="1">
                  <a:tcPr marL="9525" marR="9525" marT="9525" marB="0" anchor="ctr"/>
                </a:tc>
                <a:tc>
                  <a:txBody>
                    <a:bodyPr/>
                    <a:p>
                      <a:pPr algn="l" fontAlgn="ctr">
                        <a:buClrTx/>
                        <a:buSzTx/>
                        <a:buFontTx/>
                      </a:pPr>
                      <a:r>
                        <a:rPr lang="zh-CN" altLang="en-US" sz="1600" u="none" strike="noStrike">
                          <a:effectLst/>
                          <a:latin typeface="仿宋" panose="02010609060101010101" charset="-122"/>
                          <a:ea typeface="仿宋" panose="02010609060101010101" charset="-122"/>
                        </a:rPr>
                        <a:t>会员充值</a:t>
                      </a:r>
                      <a:endParaRPr lang="zh-CN" altLang="en-US" sz="1600" i="0" u="none" strike="noStrike">
                        <a:effectLst/>
                        <a:latin typeface="仿宋" panose="02010609060101010101" charset="-122"/>
                        <a:ea typeface="仿宋" panose="02010609060101010101" charset="-122"/>
                      </a:endParaRPr>
                    </a:p>
                  </a:txBody>
                  <a:tcPr marL="9525" marR="9525" marT="9525" marB="0" anchor="ctr"/>
                </a:tc>
                <a:tc vMerge="1">
                  <a:tcPr marL="9525" marR="9525" marT="9525" marB="0" anchor="ctr"/>
                </a:tc>
                <a:tc vMerge="1">
                  <a:tcPr marL="9525" marR="9525" marT="9525" marB="0" anchor="ctr"/>
                </a:tc>
                <a:tc vMerge="1">
                  <a:tcPr marL="9525" marR="9525" marT="9525" marB="0" anchor="ctr">
                    <a:solidFill>
                      <a:srgbClr val="CEE0EF"/>
                    </a:solidFill>
                  </a:tcPr>
                </a:tc>
              </a:tr>
              <a:tr h="328295">
                <a:tc vMerge="1">
                  <a:tcPr marL="9525" marR="9525" marT="9525" marB="0" anchor="ctr">
                    <a:solidFill>
                      <a:srgbClr val="CEE0EF"/>
                    </a:solidFill>
                  </a:tcPr>
                </a:tc>
                <a:tc>
                  <a:txBody>
                    <a:bodyPr/>
                    <a:p>
                      <a:pPr algn="l" fontAlgn="ctr">
                        <a:buClrTx/>
                        <a:buSzTx/>
                        <a:buFontTx/>
                      </a:pPr>
                      <a:r>
                        <a:rPr lang="zh-CN" altLang="en-US" sz="1600" u="none" strike="noStrike">
                          <a:effectLst/>
                          <a:latin typeface="仿宋" panose="02010609060101010101" charset="-122"/>
                          <a:ea typeface="仿宋" panose="02010609060101010101" charset="-122"/>
                        </a:rPr>
                        <a:t>虚拟金消费</a:t>
                      </a:r>
                      <a:endParaRPr lang="zh-CN" altLang="en-US" sz="1600" i="0" u="none" strike="noStrike">
                        <a:effectLst/>
                        <a:latin typeface="仿宋" panose="02010609060101010101" charset="-122"/>
                        <a:ea typeface="仿宋" panose="02010609060101010101" charset="-122"/>
                      </a:endParaRPr>
                    </a:p>
                  </a:txBody>
                  <a:tcPr marL="9525" marR="9525" marT="9525" marB="0" anchor="ctr"/>
                </a:tc>
                <a:tc vMerge="1">
                  <a:tcPr marL="9525" marR="9525" marT="9525" marB="0" anchor="ctr"/>
                </a:tc>
                <a:tc vMerge="1">
                  <a:tcPr marL="9525" marR="9525" marT="9525" marB="0" anchor="ctr"/>
                </a:tc>
                <a:tc vMerge="1">
                  <a:tcPr marL="9525" marR="9525" marT="9525" marB="0" anchor="ctr">
                    <a:solidFill>
                      <a:srgbClr val="CEE0EF"/>
                    </a:solidFill>
                  </a:tcPr>
                </a:tc>
              </a:tr>
              <a:tr h="329565">
                <a:tc rowSpan="3">
                  <a:txBody>
                    <a:bodyPr/>
                    <a:p>
                      <a:pPr algn="ctr" fontAlgn="ctr"/>
                      <a:r>
                        <a:rPr lang="zh-CN" altLang="en-US" sz="1600" b="1" i="0" u="none" strike="noStrike" dirty="0">
                          <a:solidFill>
                            <a:schemeClr val="tx1"/>
                          </a:solidFill>
                          <a:effectLst/>
                          <a:latin typeface="等线" panose="02010600030101010101" pitchFamily="2" charset="-122"/>
                          <a:ea typeface="等线" panose="02010600030101010101" pitchFamily="2" charset="-122"/>
                        </a:rPr>
                        <a:t>线上活动</a:t>
                      </a:r>
                      <a:endParaRPr lang="zh-CN" altLang="en-US" sz="16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c>
                  <a:txBody>
                    <a:bodyPr/>
                    <a:p>
                      <a:pPr algn="l" fontAlgn="ctr">
                        <a:buClrTx/>
                        <a:buSzTx/>
                        <a:buFontTx/>
                      </a:pPr>
                      <a:r>
                        <a:rPr lang="zh-CN" altLang="en-US" sz="1600" u="none" strike="noStrike">
                          <a:effectLst/>
                          <a:latin typeface="仿宋" panose="02010609060101010101" charset="-122"/>
                          <a:ea typeface="仿宋" panose="02010609060101010101" charset="-122"/>
                        </a:rPr>
                        <a:t>抽奖</a:t>
                      </a:r>
                      <a:endParaRPr lang="zh-CN" altLang="en-US" sz="1600" i="0" u="none" strike="noStrike">
                        <a:effectLst/>
                        <a:latin typeface="仿宋" panose="02010609060101010101" charset="-122"/>
                        <a:ea typeface="仿宋" panose="02010609060101010101" charset="-122"/>
                      </a:endParaRPr>
                    </a:p>
                  </a:txBody>
                  <a:tcPr marL="9525" marR="9525" marT="9525" marB="0" anchor="ctr"/>
                </a:tc>
                <a:tc rowSpan="3">
                  <a:txBody>
                    <a:bodyPr/>
                    <a:p>
                      <a:pPr algn="l" fontAlgn="ctr"/>
                      <a:r>
                        <a:rPr lang="en-US" altLang="zh-CN" sz="1600" dirty="0">
                          <a:effectLst/>
                          <a:latin typeface="仿宋" panose="02010609060101010101" charset="-122"/>
                          <a:ea typeface="仿宋" panose="02010609060101010101" charset="-122"/>
                          <a:cs typeface="仿宋" panose="02010609060101010101" charset="-122"/>
                          <a:sym typeface="+mn-ea"/>
                        </a:rPr>
                        <a:t>1.</a:t>
                      </a:r>
                      <a:r>
                        <a:rPr lang="zh-CN" altLang="en-US" sz="1600" dirty="0">
                          <a:effectLst/>
                          <a:latin typeface="仿宋" panose="02010609060101010101" charset="-122"/>
                          <a:ea typeface="仿宋" panose="02010609060101010101" charset="-122"/>
                          <a:cs typeface="仿宋" panose="02010609060101010101" charset="-122"/>
                          <a:sym typeface="+mn-ea"/>
                        </a:rPr>
                        <a:t>保障活动体验，不卡顿</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2.</a:t>
                      </a:r>
                      <a:r>
                        <a:rPr lang="zh-CN" altLang="en-US" sz="1600" dirty="0">
                          <a:effectLst/>
                          <a:latin typeface="仿宋" panose="02010609060101010101" charset="-122"/>
                          <a:ea typeface="仿宋" panose="02010609060101010101" charset="-122"/>
                          <a:cs typeface="仿宋" panose="02010609060101010101" charset="-122"/>
                          <a:sym typeface="+mn-ea"/>
                        </a:rPr>
                        <a:t>防薅羊毛以及活动奖品被刷</a:t>
                      </a:r>
                      <a:endParaRPr lang="zh-CN" altLang="en-US" sz="1600" u="none" strike="noStrike" dirty="0">
                        <a:effectLst/>
                        <a:latin typeface="仿宋" panose="02010609060101010101" charset="-122"/>
                        <a:ea typeface="仿宋" panose="02010609060101010101" charset="-122"/>
                        <a:cs typeface="仿宋" panose="02010609060101010101" charset="-122"/>
                        <a:sym typeface="+mn-ea"/>
                      </a:endParaRPr>
                    </a:p>
                  </a:txBody>
                  <a:tcPr marL="9525" marR="9525" marT="9525" marB="0" anchor="ctr"/>
                </a:tc>
                <a:tc rowSpan="3">
                  <a:txBody>
                    <a:bodyPr/>
                    <a:p>
                      <a:pPr algn="l" fontAlgn="ctr"/>
                      <a:r>
                        <a:rPr lang="en-US" altLang="zh-CN" sz="1600" dirty="0">
                          <a:effectLst/>
                          <a:latin typeface="仿宋" panose="02010609060101010101" charset="-122"/>
                          <a:ea typeface="仿宋" panose="02010609060101010101" charset="-122"/>
                          <a:cs typeface="仿宋" panose="02010609060101010101" charset="-122"/>
                          <a:sym typeface="+mn-ea"/>
                        </a:rPr>
                        <a:t>1.</a:t>
                      </a:r>
                      <a:r>
                        <a:rPr lang="zh-CN" altLang="en-US" sz="1600" dirty="0">
                          <a:effectLst/>
                          <a:latin typeface="仿宋" panose="02010609060101010101" charset="-122"/>
                          <a:ea typeface="仿宋" panose="02010609060101010101" charset="-122"/>
                          <a:cs typeface="仿宋" panose="02010609060101010101" charset="-122"/>
                          <a:sym typeface="+mn-ea"/>
                        </a:rPr>
                        <a:t>动态加速：活动相关接口加速</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2.</a:t>
                      </a:r>
                      <a:r>
                        <a:rPr lang="zh-CN" altLang="en-US" sz="1600" dirty="0">
                          <a:effectLst/>
                          <a:latin typeface="仿宋" panose="02010609060101010101" charset="-122"/>
                          <a:ea typeface="仿宋" panose="02010609060101010101" charset="-122"/>
                          <a:cs typeface="仿宋" panose="02010609060101010101" charset="-122"/>
                          <a:sym typeface="+mn-ea"/>
                        </a:rPr>
                        <a:t>高级</a:t>
                      </a:r>
                      <a:r>
                        <a:rPr lang="en-GB" sz="1600" dirty="0">
                          <a:effectLst/>
                          <a:latin typeface="仿宋" panose="02010609060101010101" charset="-122"/>
                          <a:ea typeface="仿宋" panose="02010609060101010101" charset="-122"/>
                          <a:cs typeface="仿宋" panose="02010609060101010101" charset="-122"/>
                          <a:sym typeface="+mn-ea"/>
                        </a:rPr>
                        <a:t>Web</a:t>
                      </a:r>
                      <a:r>
                        <a:rPr lang="zh-CN" altLang="en-US" sz="1600" dirty="0">
                          <a:effectLst/>
                          <a:latin typeface="仿宋" panose="02010609060101010101" charset="-122"/>
                          <a:ea typeface="仿宋" panose="02010609060101010101" charset="-122"/>
                          <a:cs typeface="仿宋" panose="02010609060101010101" charset="-122"/>
                          <a:sym typeface="+mn-ea"/>
                        </a:rPr>
                        <a:t>防护：防薅防刷</a:t>
                      </a:r>
                      <a:br>
                        <a:rPr lang="zh-CN" altLang="en-US" sz="1600" dirty="0">
                          <a:effectLst/>
                          <a:latin typeface="仿宋" panose="02010609060101010101" charset="-122"/>
                          <a:ea typeface="仿宋" panose="02010609060101010101" charset="-122"/>
                          <a:cs typeface="仿宋" panose="02010609060101010101" charset="-122"/>
                          <a:sym typeface="+mn-ea"/>
                        </a:rPr>
                      </a:br>
                      <a:r>
                        <a:rPr lang="en-US" altLang="zh-CN" sz="1600" dirty="0">
                          <a:effectLst/>
                          <a:latin typeface="仿宋" panose="02010609060101010101" charset="-122"/>
                          <a:ea typeface="仿宋" panose="02010609060101010101" charset="-122"/>
                          <a:cs typeface="仿宋" panose="02010609060101010101" charset="-122"/>
                          <a:sym typeface="+mn-ea"/>
                        </a:rPr>
                        <a:t>3.</a:t>
                      </a:r>
                      <a:r>
                        <a:rPr lang="en-GB" sz="1600" dirty="0" err="1">
                          <a:effectLst/>
                          <a:latin typeface="仿宋" panose="02010609060101010101" charset="-122"/>
                          <a:ea typeface="仿宋" panose="02010609060101010101" charset="-122"/>
                          <a:cs typeface="仿宋" panose="02010609060101010101" charset="-122"/>
                          <a:sym typeface="+mn-ea"/>
                        </a:rPr>
                        <a:t>DDoS&amp;CC</a:t>
                      </a:r>
                      <a:r>
                        <a:rPr lang="zh-CN" altLang="en-US" sz="1600" dirty="0">
                          <a:effectLst/>
                          <a:latin typeface="仿宋" panose="02010609060101010101" charset="-122"/>
                          <a:ea typeface="仿宋" panose="02010609060101010101" charset="-122"/>
                          <a:cs typeface="仿宋" panose="02010609060101010101" charset="-122"/>
                          <a:sym typeface="+mn-ea"/>
                        </a:rPr>
                        <a:t>防护：避免过度访问造成服务器瘫痪</a:t>
                      </a:r>
                      <a:endParaRPr lang="zh-CN" altLang="en-US" sz="1600" u="none" strike="noStrike" dirty="0">
                        <a:effectLst/>
                        <a:latin typeface="仿宋" panose="02010609060101010101" charset="-122"/>
                        <a:ea typeface="仿宋" panose="02010609060101010101" charset="-122"/>
                        <a:cs typeface="仿宋" panose="02010609060101010101" charset="-122"/>
                        <a:sym typeface="+mn-ea"/>
                      </a:endParaRPr>
                    </a:p>
                  </a:txBody>
                  <a:tcPr marL="9525" marR="9525" marT="9525" marB="0" anchor="ctr"/>
                </a:tc>
                <a:tc rowSpan="3">
                  <a:txBody>
                    <a:bodyPr/>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r>
              <a:tr h="328295">
                <a:tc vMerge="1">
                  <a:tcPr marL="9525" marR="9525" marT="9525" marB="0" anchor="ctr"/>
                </a:tc>
                <a:tc>
                  <a:txBody>
                    <a:bodyPr/>
                    <a:p>
                      <a:pPr algn="l" fontAlgn="ctr">
                        <a:buClrTx/>
                        <a:buSzTx/>
                        <a:buFontTx/>
                      </a:pPr>
                      <a:r>
                        <a:rPr lang="zh-CN" altLang="en-US" sz="1600" u="none" strike="noStrike">
                          <a:effectLst/>
                          <a:latin typeface="仿宋" panose="02010609060101010101" charset="-122"/>
                          <a:ea typeface="仿宋" panose="02010609060101010101" charset="-122"/>
                        </a:rPr>
                        <a:t>领代金券</a:t>
                      </a:r>
                      <a:endParaRPr lang="zh-CN" altLang="en-US" sz="1600" i="0" u="none" strike="noStrike">
                        <a:effectLst/>
                        <a:latin typeface="仿宋" panose="02010609060101010101" charset="-122"/>
                        <a:ea typeface="仿宋" panose="02010609060101010101" charset="-122"/>
                      </a:endParaRPr>
                    </a:p>
                  </a:txBody>
                  <a:tcPr marL="9525" marR="9525" marT="9525" marB="0" anchor="ctr"/>
                </a:tc>
                <a:tc vMerge="1">
                  <a:tcPr marL="9525" marR="9525" marT="9525" marB="0" anchor="ctr"/>
                </a:tc>
                <a:tc vMerge="1">
                  <a:tcPr marL="9525" marR="9525" marT="9525" marB="0" anchor="ctr"/>
                </a:tc>
                <a:tc vMerge="1">
                  <a:tcPr marL="9525" marR="9525" marT="9525" marB="0" anchor="ctr">
                    <a:solidFill>
                      <a:srgbClr val="CEE0EF"/>
                    </a:solidFill>
                  </a:tcPr>
                </a:tc>
              </a:tr>
              <a:tr h="328295">
                <a:tc vMerge="1">
                  <a:tcPr marL="9525" marR="9525" marT="9525" marB="0" anchor="ctr"/>
                </a:tc>
                <a:tc>
                  <a:txBody>
                    <a:bodyPr/>
                    <a:p>
                      <a:pPr algn="l" fontAlgn="ctr">
                        <a:buClrTx/>
                        <a:buSzTx/>
                        <a:buFontTx/>
                      </a:pPr>
                      <a:r>
                        <a:rPr lang="zh-CN" altLang="en-US" sz="1600" u="none" strike="noStrike">
                          <a:effectLst/>
                          <a:latin typeface="仿宋" panose="02010609060101010101" charset="-122"/>
                          <a:ea typeface="仿宋" panose="02010609060101010101" charset="-122"/>
                        </a:rPr>
                        <a:t>互动奖品</a:t>
                      </a:r>
                      <a:endParaRPr lang="zh-CN" altLang="en-US" sz="1600" i="0" u="none" strike="noStrike">
                        <a:effectLst/>
                        <a:latin typeface="仿宋" panose="02010609060101010101" charset="-122"/>
                        <a:ea typeface="仿宋" panose="02010609060101010101" charset="-122"/>
                      </a:endParaRPr>
                    </a:p>
                  </a:txBody>
                  <a:tcPr marL="9525" marR="9525" marT="9525" marB="0" anchor="ctr"/>
                </a:tc>
                <a:tc vMerge="1">
                  <a:tcPr marL="9525" marR="9525" marT="9525" marB="0" anchor="ctr"/>
                </a:tc>
                <a:tc vMerge="1">
                  <a:tcPr marL="9525" marR="9525" marT="9525" marB="0" anchor="ctr"/>
                </a:tc>
                <a:tc vMerge="1">
                  <a:tcPr marL="9525" marR="9525" marT="9525" marB="0" anchor="ctr">
                    <a:solidFill>
                      <a:srgbClr val="CEE0EF"/>
                    </a:solidFill>
                  </a:tcPr>
                </a:tc>
              </a:tr>
              <a:tr h="329565">
                <a:tc>
                  <a:txBody>
                    <a:bodyPr/>
                    <a:p>
                      <a:pPr algn="ctr" fontAlgn="ctr"/>
                      <a:r>
                        <a:rPr lang="zh-CN" altLang="en-US" sz="1600" b="1" u="none" strike="noStrike" dirty="0">
                          <a:solidFill>
                            <a:schemeClr val="tx1"/>
                          </a:solidFill>
                          <a:effectLst/>
                        </a:rPr>
                        <a:t>跨境</a:t>
                      </a:r>
                      <a:r>
                        <a:rPr lang="zh-CN" altLang="en-US" sz="1600" b="1" u="none" strike="noStrike" dirty="0">
                          <a:solidFill>
                            <a:schemeClr val="tx1"/>
                          </a:solidFill>
                          <a:effectLst/>
                        </a:rPr>
                        <a:t>业务</a:t>
                      </a:r>
                      <a:endParaRPr lang="zh-CN" altLang="en-US" sz="1600" b="1" u="none" strike="noStrike" dirty="0">
                        <a:solidFill>
                          <a:schemeClr val="tx1"/>
                        </a:solidFill>
                        <a:effectLst/>
                      </a:endParaRPr>
                    </a:p>
                  </a:txBody>
                  <a:tcPr marL="9525" marR="9525" marT="9525" marB="0" anchor="ctr">
                    <a:solidFill>
                      <a:srgbClr val="CEE0EF"/>
                    </a:solidFill>
                  </a:tcPr>
                </a:tc>
                <a:tc>
                  <a:txBody>
                    <a:bodyPr/>
                    <a:p>
                      <a:pPr algn="l" fontAlgn="ctr">
                        <a:buClrTx/>
                        <a:buSzTx/>
                        <a:buFontTx/>
                      </a:pPr>
                      <a:r>
                        <a:rPr lang="zh-CN" altLang="en-US" sz="1600" u="none" strike="noStrike">
                          <a:effectLst/>
                          <a:latin typeface="仿宋" panose="02010609060101010101" charset="-122"/>
                          <a:ea typeface="仿宋" panose="02010609060101010101" charset="-122"/>
                        </a:rPr>
                        <a:t>企业</a:t>
                      </a:r>
                      <a:r>
                        <a:rPr lang="zh-CN" altLang="en-US" sz="1600" u="none" strike="noStrike">
                          <a:effectLst/>
                          <a:latin typeface="仿宋" panose="02010609060101010101" charset="-122"/>
                          <a:ea typeface="仿宋" panose="02010609060101010101" charset="-122"/>
                        </a:rPr>
                        <a:t>出海</a:t>
                      </a:r>
                      <a:endParaRPr lang="zh-CN" altLang="en-US" sz="1600" u="none" strike="noStrike">
                        <a:effectLst/>
                        <a:latin typeface="仿宋" panose="02010609060101010101" charset="-122"/>
                        <a:ea typeface="仿宋" panose="02010609060101010101" charset="-122"/>
                      </a:endParaRPr>
                    </a:p>
                  </a:txBody>
                  <a:tcPr marL="9525" marR="9525" marT="9525" marB="0" anchor="ctr"/>
                </a:tc>
                <a:tc>
                  <a:txBody>
                    <a:bodyPr/>
                    <a:p>
                      <a:pPr algn="l" fontAlgn="ctr"/>
                      <a:r>
                        <a:rPr lang="en-US" altLang="zh-CN" sz="1600" u="none" strike="noStrike">
                          <a:effectLst/>
                          <a:latin typeface="仿宋" panose="02010609060101010101" charset="-122"/>
                          <a:ea typeface="仿宋" panose="02010609060101010101" charset="-122"/>
                          <a:cs typeface="仿宋" panose="02010609060101010101" charset="-122"/>
                        </a:rPr>
                        <a:t>1.</a:t>
                      </a:r>
                      <a:r>
                        <a:rPr lang="zh-CN" altLang="en-US" sz="1600" u="none" strike="noStrike">
                          <a:effectLst/>
                          <a:latin typeface="仿宋" panose="02010609060101010101" charset="-122"/>
                          <a:ea typeface="仿宋" panose="02010609060101010101" charset="-122"/>
                          <a:cs typeface="仿宋" panose="02010609060101010101" charset="-122"/>
                        </a:rPr>
                        <a:t>保障办公体验</a:t>
                      </a:r>
                      <a:endParaRPr lang="zh-CN" altLang="en-US" sz="1600" u="none" strike="noStrike">
                        <a:effectLst/>
                        <a:latin typeface="仿宋" panose="02010609060101010101" charset="-122"/>
                        <a:ea typeface="仿宋" panose="02010609060101010101" charset="-122"/>
                        <a:cs typeface="仿宋" panose="02010609060101010101" charset="-122"/>
                      </a:endParaRPr>
                    </a:p>
                    <a:p>
                      <a:pPr algn="l" fontAlgn="ctr"/>
                      <a:r>
                        <a:rPr lang="en-US" altLang="zh-CN" sz="1600" b="0" i="0" u="none" strike="noStrike">
                          <a:solidFill>
                            <a:srgbClr val="000000"/>
                          </a:solidFill>
                          <a:effectLst/>
                          <a:latin typeface="仿宋" panose="02010609060101010101" charset="-122"/>
                          <a:ea typeface="仿宋" panose="02010609060101010101" charset="-122"/>
                          <a:cs typeface="仿宋" panose="02010609060101010101" charset="-122"/>
                        </a:rPr>
                        <a:t>2.</a:t>
                      </a:r>
                      <a:r>
                        <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rPr>
                        <a:t>内容</a:t>
                      </a:r>
                      <a:r>
                        <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rPr>
                        <a:t>出海</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a:txBody>
                    <a:bodyPr/>
                    <a:p>
                      <a:pPr algn="l" fontAlgn="ctr">
                        <a:buNone/>
                      </a:pPr>
                      <a:r>
                        <a:rPr lang="en-US" altLang="zh-CN" sz="1600" dirty="0">
                          <a:effectLst/>
                          <a:latin typeface="仿宋" panose="02010609060101010101" charset="-122"/>
                          <a:ea typeface="仿宋" panose="02010609060101010101" charset="-122"/>
                          <a:cs typeface="仿宋" panose="02010609060101010101" charset="-122"/>
                          <a:sym typeface="+mn-ea"/>
                        </a:rPr>
                        <a:t>1.</a:t>
                      </a:r>
                      <a:r>
                        <a:rPr lang="zh-CN" altLang="en-US" sz="1600" dirty="0">
                          <a:effectLst/>
                          <a:latin typeface="仿宋" panose="02010609060101010101" charset="-122"/>
                          <a:ea typeface="仿宋" panose="02010609060101010101" charset="-122"/>
                          <a:cs typeface="仿宋" panose="02010609060101010101" charset="-122"/>
                          <a:sym typeface="+mn-ea"/>
                        </a:rPr>
                        <a:t>跨境加速</a:t>
                      </a:r>
                      <a:r>
                        <a:rPr lang="en-US" altLang="zh-CN" sz="1600" dirty="0">
                          <a:effectLst/>
                          <a:latin typeface="仿宋" panose="02010609060101010101" charset="-122"/>
                          <a:ea typeface="仿宋" panose="02010609060101010101" charset="-122"/>
                          <a:cs typeface="仿宋" panose="02010609060101010101" charset="-122"/>
                          <a:sym typeface="+mn-ea"/>
                        </a:rPr>
                        <a:t>&amp;</a:t>
                      </a:r>
                      <a:r>
                        <a:rPr lang="zh-CN" altLang="en-US" sz="1600" dirty="0">
                          <a:effectLst/>
                          <a:latin typeface="仿宋" panose="02010609060101010101" charset="-122"/>
                          <a:ea typeface="仿宋" panose="02010609060101010101" charset="-122"/>
                          <a:cs typeface="仿宋" panose="02010609060101010101" charset="-122"/>
                          <a:sym typeface="+mn-ea"/>
                        </a:rPr>
                        <a:t>动态加速</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sym typeface="+mn-ea"/>
                      </a:endParaRPr>
                    </a:p>
                  </a:txBody>
                  <a:tcPr marL="9525" marR="9525" marT="9525" marB="0" anchor="ctr"/>
                </a:tc>
                <a:tc>
                  <a:txBody>
                    <a:bodyPr/>
                    <a:p>
                      <a:pPr algn="l" fontAlgn="ctr">
                        <a:buNone/>
                      </a:pP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r>
            </a:tbl>
          </a:graphicData>
        </a:graphic>
      </p:graphicFrame>
      <p:pic>
        <p:nvPicPr>
          <p:cNvPr id="1026" name="Picture 2" descr="什么是博客？博客与网站的区别是什么？ - 知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8170" y="1403778"/>
            <a:ext cx="1310846" cy="6554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企业官方网站怎么做？企业官网设计要考虑哪些方面？ - 知乎"/>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4828" y="1403777"/>
            <a:ext cx="1238468" cy="655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登录- 账号管理| 百度智能云文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8161" y="2288165"/>
            <a:ext cx="1265392" cy="11784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登陆注册| 一券通用户手册"/>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6629" y="2288164"/>
            <a:ext cx="1265392" cy="11730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在线支付"/>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8169" y="3605029"/>
            <a:ext cx="1759153" cy="8603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ava实现会员充值功能_用java写一个游戏充值系统-CSDN博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7322" y="3554514"/>
            <a:ext cx="679521" cy="103421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抽奖模版- 抽奖工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8169" y="4465584"/>
            <a:ext cx="520015" cy="11324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抽奖活动太内卷？看看简单又有趣的“反卷”方案，轻松搞定流量！ - 知乎"/>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0269" y="4614703"/>
            <a:ext cx="2072159" cy="795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1.3 </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CDN</a:t>
            </a:r>
            <a:r>
              <a:rPr>
                <a:latin typeface="微软雅黑" panose="020B0503020204020204" pitchFamily="34" charset="-122"/>
                <a:ea typeface="微软雅黑" panose="020B0503020204020204" pitchFamily="34" charset="-122"/>
                <a:cs typeface="微软雅黑" panose="020B0503020204020204" pitchFamily="34" charset="-122"/>
                <a:sym typeface="+mn-ea"/>
              </a:rPr>
              <a:t>产品的使用场景</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t>
            </a:r>
            <a:r>
              <a:rPr>
                <a:latin typeface="微软雅黑" panose="020B0503020204020204" pitchFamily="34" charset="-122"/>
                <a:ea typeface="微软雅黑" panose="020B0503020204020204" pitchFamily="34" charset="-122"/>
                <a:cs typeface="微软雅黑" panose="020B0503020204020204" pitchFamily="34" charset="-122"/>
                <a:sym typeface="+mn-ea"/>
              </a:rPr>
              <a:t>重点</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2" name="表格 31"/>
          <p:cNvGraphicFramePr>
            <a:graphicFrameLocks noGrp="1"/>
          </p:cNvGraphicFramePr>
          <p:nvPr/>
        </p:nvGraphicFramePr>
        <p:xfrm>
          <a:off x="654520" y="973813"/>
          <a:ext cx="11177984" cy="5379085"/>
        </p:xfrm>
        <a:graphic>
          <a:graphicData uri="http://schemas.openxmlformats.org/drawingml/2006/table">
            <a:tbl>
              <a:tblPr>
                <a:tableStyleId>{5C22544A-7EE6-4342-B048-85BDC9FD1C3A}</a:tableStyleId>
              </a:tblPr>
              <a:tblGrid>
                <a:gridCol w="921876"/>
                <a:gridCol w="1631092"/>
                <a:gridCol w="2817341"/>
                <a:gridCol w="2879124"/>
                <a:gridCol w="2928551"/>
              </a:tblGrid>
              <a:tr h="369570">
                <a:tc>
                  <a:txBody>
                    <a:bodyPr/>
                    <a:p>
                      <a:pPr algn="ctr" fontAlgn="ctr"/>
                      <a:r>
                        <a:rPr lang="zh-CN" altLang="en-US" sz="1600" b="1" u="none" strike="noStrike" dirty="0">
                          <a:solidFill>
                            <a:schemeClr val="bg1"/>
                          </a:solidFill>
                          <a:effectLst/>
                        </a:rPr>
                        <a:t>行业</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p>
                      <a:pPr algn="ctr" fontAlgn="ctr"/>
                      <a:r>
                        <a:rPr lang="zh-CN" altLang="en-US" sz="1600" b="1" u="none" strike="noStrike" dirty="0">
                          <a:solidFill>
                            <a:schemeClr val="bg1"/>
                          </a:solidFill>
                          <a:effectLst/>
                        </a:rPr>
                        <a:t>场景</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p>
                      <a:pPr algn="ctr" fontAlgn="ctr"/>
                      <a:r>
                        <a:rPr lang="zh-CN" altLang="en-US" sz="1600" b="1" u="none" strike="noStrike" dirty="0">
                          <a:solidFill>
                            <a:schemeClr val="bg1"/>
                          </a:solidFill>
                          <a:effectLst/>
                        </a:rPr>
                        <a:t>应用</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p>
                      <a:pPr algn="ctr" fontAlgn="ctr"/>
                      <a:r>
                        <a:rPr lang="zh-CN" altLang="en-US" sz="1600" b="1" u="none" strike="noStrike" dirty="0">
                          <a:solidFill>
                            <a:schemeClr val="bg1"/>
                          </a:solidFill>
                          <a:effectLst/>
                        </a:rPr>
                        <a:t>需求</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p>
                      <a:pPr algn="ctr" fontAlgn="ctr"/>
                      <a:r>
                        <a:rPr lang="zh-CN" altLang="en-US" sz="1600" b="1" u="none" strike="noStrike" dirty="0">
                          <a:solidFill>
                            <a:schemeClr val="bg1"/>
                          </a:solidFill>
                          <a:effectLst/>
                        </a:rPr>
                        <a:t>典型客户</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r>
              <a:tr h="417459">
                <a:tc rowSpan="4">
                  <a:txBody>
                    <a:bodyPr/>
                    <a:p>
                      <a:pPr algn="ctr" fontAlgn="ctr"/>
                      <a:r>
                        <a:rPr lang="zh-CN" altLang="en-US" sz="1400" b="1" u="none" strike="noStrike" dirty="0">
                          <a:solidFill>
                            <a:schemeClr val="tx1"/>
                          </a:solidFill>
                          <a:effectLst/>
                        </a:rPr>
                        <a:t>游戏</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c>
                  <a:txBody>
                    <a:bodyPr/>
                    <a:p>
                      <a:pPr algn="l" fontAlgn="ctr"/>
                      <a:r>
                        <a:rPr lang="zh-CN" altLang="en-US" sz="1600" u="none" strike="noStrike">
                          <a:effectLst/>
                          <a:latin typeface="仿宋" panose="02010609060101010101" charset="-122"/>
                          <a:ea typeface="仿宋" panose="02010609060101010101" charset="-122"/>
                          <a:cs typeface="仿宋" panose="02010609060101010101" charset="-122"/>
                        </a:rPr>
                        <a:t>游戏下载</a:t>
                      </a:r>
                      <a:r>
                        <a:rPr lang="en-US" altLang="zh-CN" sz="1600" u="none" strike="noStrike">
                          <a:effectLst/>
                          <a:latin typeface="仿宋" panose="02010609060101010101" charset="-122"/>
                          <a:ea typeface="仿宋" panose="02010609060101010101" charset="-122"/>
                          <a:cs typeface="仿宋" panose="02010609060101010101" charset="-122"/>
                        </a:rPr>
                        <a:t>&amp;</a:t>
                      </a:r>
                      <a:r>
                        <a:rPr lang="zh-CN" altLang="en-US" sz="1600" u="none" strike="noStrike">
                          <a:effectLst/>
                          <a:latin typeface="仿宋" panose="02010609060101010101" charset="-122"/>
                          <a:ea typeface="仿宋" panose="02010609060101010101" charset="-122"/>
                          <a:cs typeface="仿宋" panose="02010609060101010101" charset="-122"/>
                        </a:rPr>
                        <a:t>更新</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a:txBody>
                    <a:bodyPr/>
                    <a:p>
                      <a:pPr algn="l" fontAlgn="ctr"/>
                      <a:r>
                        <a:rPr lang="zh-CN" altLang="en-US" sz="1600" u="none" strike="noStrike" dirty="0">
                          <a:effectLst/>
                          <a:latin typeface="仿宋" panose="02010609060101010101" charset="-122"/>
                          <a:ea typeface="仿宋" panose="02010609060101010101" charset="-122"/>
                        </a:rPr>
                        <a:t>安装包下载、更新</a:t>
                      </a:r>
                      <a:endParaRPr lang="zh-CN" altLang="en-US" sz="1600" b="0" i="0" u="none" strike="noStrike" dirty="0">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en-GB" sz="1600" u="none" strike="noStrike" dirty="0">
                          <a:effectLst/>
                          <a:latin typeface="仿宋" panose="02010609060101010101" charset="-122"/>
                          <a:ea typeface="仿宋" panose="02010609060101010101" charset="-122"/>
                          <a:cs typeface="仿宋" panose="02010609060101010101" charset="-122"/>
                        </a:rPr>
                        <a:t>CDN</a:t>
                      </a:r>
                      <a:r>
                        <a:rPr lang="en-US" altLang="zh-CN" sz="1600" u="none" strike="noStrike" dirty="0">
                          <a:effectLst/>
                          <a:latin typeface="仿宋" panose="02010609060101010101" charset="-122"/>
                          <a:ea typeface="仿宋" panose="02010609060101010101" charset="-122"/>
                          <a:cs typeface="仿宋" panose="02010609060101010101" charset="-122"/>
                        </a:rPr>
                        <a:t>+</a:t>
                      </a:r>
                      <a:r>
                        <a:rPr lang="zh-CN" altLang="en-US" sz="1600" u="none" strike="noStrike" dirty="0">
                          <a:effectLst/>
                          <a:latin typeface="仿宋" panose="02010609060101010101" charset="-122"/>
                          <a:ea typeface="仿宋" panose="02010609060101010101" charset="-122"/>
                          <a:cs typeface="仿宋" panose="02010609060101010101" charset="-122"/>
                        </a:rPr>
                        <a:t>基础防护</a:t>
                      </a:r>
                      <a:endParaRPr lang="en-GB"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rowSpan="4">
                  <a:txBody>
                    <a:bodyPr/>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r>
              <a:tr h="417459">
                <a:tc vMerge="1">
                  <a:tcPr/>
                </a:tc>
                <a:tc>
                  <a:txBody>
                    <a:bodyPr/>
                    <a:p>
                      <a:pPr algn="l" fontAlgn="ctr"/>
                      <a:r>
                        <a:rPr lang="zh-CN" altLang="en-US" sz="1600" u="none" strike="noStrike">
                          <a:effectLst/>
                          <a:latin typeface="仿宋" panose="02010609060101010101" charset="-122"/>
                          <a:ea typeface="仿宋" panose="02010609060101010101" charset="-122"/>
                          <a:cs typeface="仿宋" panose="02010609060101010101" charset="-122"/>
                        </a:rPr>
                        <a:t>游戏</a:t>
                      </a:r>
                      <a:r>
                        <a:rPr lang="en-GB" sz="1600" u="none" strike="noStrike">
                          <a:effectLst/>
                          <a:latin typeface="仿宋" panose="02010609060101010101" charset="-122"/>
                          <a:ea typeface="仿宋" panose="02010609060101010101" charset="-122"/>
                          <a:cs typeface="仿宋" panose="02010609060101010101" charset="-122"/>
                        </a:rPr>
                        <a:t>CDN</a:t>
                      </a:r>
                      <a:r>
                        <a:rPr lang="zh-CN" altLang="en-US" sz="1600" u="none" strike="noStrike">
                          <a:effectLst/>
                          <a:latin typeface="仿宋" panose="02010609060101010101" charset="-122"/>
                          <a:ea typeface="仿宋" panose="02010609060101010101" charset="-122"/>
                          <a:cs typeface="仿宋" panose="02010609060101010101" charset="-122"/>
                        </a:rPr>
                        <a:t>防盗刷</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a:txBody>
                    <a:bodyPr/>
                    <a:p>
                      <a:pPr algn="l" fontAlgn="ctr"/>
                      <a:r>
                        <a:rPr lang="en-GB" sz="1600" u="none" strike="noStrike" dirty="0">
                          <a:effectLst/>
                          <a:latin typeface="仿宋" panose="02010609060101010101" charset="-122"/>
                          <a:ea typeface="仿宋" panose="02010609060101010101" charset="-122"/>
                          <a:cs typeface="仿宋" panose="02010609060101010101" charset="-122"/>
                        </a:rPr>
                        <a:t>CDN</a:t>
                      </a:r>
                      <a:r>
                        <a:rPr lang="zh-CN" altLang="en-US" sz="1600" u="none" strike="noStrike" dirty="0">
                          <a:effectLst/>
                          <a:latin typeface="仿宋" panose="02010609060101010101" charset="-122"/>
                          <a:ea typeface="仿宋" panose="02010609060101010101" charset="-122"/>
                          <a:cs typeface="仿宋" panose="02010609060101010101" charset="-122"/>
                        </a:rPr>
                        <a:t>流量异常盗刷</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a:txBody>
                    <a:bodyPr/>
                    <a:p>
                      <a:pPr algn="l" fontAlgn="ctr"/>
                      <a:r>
                        <a:rPr lang="en-GB" sz="1600" u="none" strike="noStrike" dirty="0" err="1">
                          <a:effectLst/>
                          <a:latin typeface="仿宋" panose="02010609060101010101" charset="-122"/>
                          <a:ea typeface="仿宋" panose="02010609060101010101" charset="-122"/>
                          <a:cs typeface="仿宋" panose="02010609060101010101" charset="-122"/>
                        </a:rPr>
                        <a:t>CDN+Bot</a:t>
                      </a:r>
                      <a:r>
                        <a:rPr lang="zh-CN" altLang="en-US" sz="1600" u="none" strike="noStrike" dirty="0">
                          <a:effectLst/>
                          <a:latin typeface="仿宋" panose="02010609060101010101" charset="-122"/>
                          <a:ea typeface="仿宋" panose="02010609060101010101" charset="-122"/>
                          <a:cs typeface="仿宋" panose="02010609060101010101" charset="-122"/>
                        </a:rPr>
                        <a:t>防护</a:t>
                      </a:r>
                      <a:r>
                        <a:rPr lang="en-US" altLang="zh-CN" sz="1600" u="none" strike="noStrike" dirty="0">
                          <a:effectLst/>
                          <a:latin typeface="仿宋" panose="02010609060101010101" charset="-122"/>
                          <a:ea typeface="仿宋" panose="02010609060101010101" charset="-122"/>
                          <a:cs typeface="仿宋" panose="02010609060101010101" charset="-122"/>
                        </a:rPr>
                        <a:t>+</a:t>
                      </a:r>
                      <a:r>
                        <a:rPr lang="en-GB" sz="1600" u="none" strike="noStrike" dirty="0">
                          <a:effectLst/>
                          <a:latin typeface="仿宋" panose="02010609060101010101" charset="-122"/>
                          <a:ea typeface="仿宋" panose="02010609060101010101" charset="-122"/>
                          <a:cs typeface="仿宋" panose="02010609060101010101" charset="-122"/>
                        </a:rPr>
                        <a:t>CC</a:t>
                      </a:r>
                      <a:r>
                        <a:rPr lang="zh-CN" altLang="en-US" sz="1600" u="none" strike="noStrike" dirty="0">
                          <a:effectLst/>
                          <a:latin typeface="仿宋" panose="02010609060101010101" charset="-122"/>
                          <a:ea typeface="仿宋" panose="02010609060101010101" charset="-122"/>
                          <a:cs typeface="仿宋" panose="02010609060101010101" charset="-122"/>
                        </a:rPr>
                        <a:t>防护</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vMerge="1">
                  <a:tcPr marL="9525" marR="9525" marT="9525" marB="0" anchor="ctr">
                    <a:solidFill>
                      <a:srgbClr val="CEE0EF"/>
                    </a:solidFill>
                  </a:tcPr>
                </a:tc>
              </a:tr>
              <a:tr h="417459">
                <a:tc vMerge="1">
                  <a:tcPr/>
                </a:tc>
                <a:tc>
                  <a:txBody>
                    <a:bodyPr/>
                    <a:p>
                      <a:pPr algn="l" fontAlgn="ctr"/>
                      <a:r>
                        <a:rPr lang="zh-CN" altLang="en-US" sz="1600" u="none" strike="noStrike">
                          <a:effectLst/>
                          <a:latin typeface="仿宋" panose="02010609060101010101" charset="-122"/>
                          <a:ea typeface="仿宋" panose="02010609060101010101" charset="-122"/>
                          <a:cs typeface="仿宋" panose="02010609060101010101" charset="-122"/>
                        </a:rPr>
                        <a:t>游戏平台</a:t>
                      </a:r>
                      <a:r>
                        <a:rPr lang="en-US" altLang="zh-CN" sz="1600" u="none" strike="noStrike">
                          <a:effectLst/>
                          <a:latin typeface="仿宋" panose="02010609060101010101" charset="-122"/>
                          <a:ea typeface="仿宋" panose="02010609060101010101" charset="-122"/>
                          <a:cs typeface="仿宋" panose="02010609060101010101" charset="-122"/>
                        </a:rPr>
                        <a:t>&amp;</a:t>
                      </a:r>
                      <a:r>
                        <a:rPr lang="zh-CN" altLang="en-US" sz="1600" u="none" strike="noStrike">
                          <a:effectLst/>
                          <a:latin typeface="仿宋" panose="02010609060101010101" charset="-122"/>
                          <a:ea typeface="仿宋" panose="02010609060101010101" charset="-122"/>
                          <a:cs typeface="仿宋" panose="02010609060101010101" charset="-122"/>
                        </a:rPr>
                        <a:t>大厅服</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a:txBody>
                    <a:bodyPr/>
                    <a:p>
                      <a:pPr algn="l" fontAlgn="ctr"/>
                      <a:r>
                        <a:rPr lang="zh-CN" altLang="en-US" sz="1600" u="none" strike="noStrike" dirty="0">
                          <a:effectLst/>
                          <a:latin typeface="仿宋" panose="02010609060101010101" charset="-122"/>
                          <a:ea typeface="仿宋" panose="02010609060101010101" charset="-122"/>
                        </a:rPr>
                        <a:t>游戏账号登录、会员注册、活动防刷</a:t>
                      </a:r>
                      <a:endParaRPr lang="zh-CN" altLang="en-US" sz="1600" b="0" i="0" u="none" strike="noStrike" dirty="0">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en-GB" sz="1600" u="none" strike="noStrike">
                          <a:effectLst/>
                          <a:latin typeface="仿宋" panose="02010609060101010101" charset="-122"/>
                          <a:ea typeface="仿宋" panose="02010609060101010101" charset="-122"/>
                          <a:cs typeface="仿宋" panose="02010609060101010101" charset="-122"/>
                        </a:rPr>
                        <a:t>DDoS</a:t>
                      </a:r>
                      <a:r>
                        <a:rPr lang="zh-CN" altLang="en-US" sz="1600" u="none" strike="noStrike">
                          <a:effectLst/>
                          <a:latin typeface="仿宋" panose="02010609060101010101" charset="-122"/>
                          <a:ea typeface="仿宋" panose="02010609060101010101" charset="-122"/>
                          <a:cs typeface="仿宋" panose="02010609060101010101" charset="-122"/>
                        </a:rPr>
                        <a:t>防护</a:t>
                      </a:r>
                      <a:r>
                        <a:rPr lang="en-US" altLang="zh-CN" sz="1600" u="none" strike="noStrike">
                          <a:effectLst/>
                          <a:latin typeface="仿宋" panose="02010609060101010101" charset="-122"/>
                          <a:ea typeface="仿宋" panose="02010609060101010101" charset="-122"/>
                          <a:cs typeface="仿宋" panose="02010609060101010101" charset="-122"/>
                        </a:rPr>
                        <a:t>+</a:t>
                      </a:r>
                      <a:r>
                        <a:rPr lang="en-GB" sz="1600" u="none" strike="noStrike">
                          <a:effectLst/>
                          <a:latin typeface="仿宋" panose="02010609060101010101" charset="-122"/>
                          <a:ea typeface="仿宋" panose="02010609060101010101" charset="-122"/>
                          <a:cs typeface="仿宋" panose="02010609060101010101" charset="-122"/>
                        </a:rPr>
                        <a:t>Web</a:t>
                      </a:r>
                      <a:r>
                        <a:rPr lang="zh-CN" altLang="en-US" sz="1600" u="none" strike="noStrike">
                          <a:effectLst/>
                          <a:latin typeface="仿宋" panose="02010609060101010101" charset="-122"/>
                          <a:ea typeface="仿宋" panose="02010609060101010101" charset="-122"/>
                          <a:cs typeface="仿宋" panose="02010609060101010101" charset="-122"/>
                        </a:rPr>
                        <a:t>防护</a:t>
                      </a:r>
                      <a:r>
                        <a:rPr lang="en-US" altLang="zh-CN" sz="1600" u="none" strike="noStrike">
                          <a:effectLst/>
                          <a:latin typeface="仿宋" panose="02010609060101010101" charset="-122"/>
                          <a:ea typeface="仿宋" panose="02010609060101010101" charset="-122"/>
                          <a:cs typeface="仿宋" panose="02010609060101010101" charset="-122"/>
                        </a:rPr>
                        <a:t>+</a:t>
                      </a:r>
                      <a:r>
                        <a:rPr lang="zh-CN" altLang="en-US" sz="1600" u="none" strike="noStrike">
                          <a:effectLst/>
                          <a:latin typeface="仿宋" panose="02010609060101010101" charset="-122"/>
                          <a:ea typeface="仿宋" panose="02010609060101010101" charset="-122"/>
                          <a:cs typeface="仿宋" panose="02010609060101010101" charset="-122"/>
                        </a:rPr>
                        <a:t>智能加速</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vMerge="1">
                  <a:tcPr marL="9525" marR="9525" marT="9525" marB="0" anchor="ctr">
                    <a:solidFill>
                      <a:srgbClr val="CEE0EF"/>
                    </a:solidFill>
                  </a:tcPr>
                </a:tc>
              </a:tr>
              <a:tr h="417459">
                <a:tc vMerge="1">
                  <a:tcPr/>
                </a:tc>
                <a:tc>
                  <a:txBody>
                    <a:bodyPr/>
                    <a:p>
                      <a:pPr algn="l" fontAlgn="ctr"/>
                      <a:r>
                        <a:rPr lang="zh-CN" altLang="en-US" sz="1600" u="none" strike="noStrike">
                          <a:effectLst/>
                          <a:latin typeface="仿宋" panose="02010609060101010101" charset="-122"/>
                          <a:ea typeface="仿宋" panose="02010609060101010101" charset="-122"/>
                        </a:rPr>
                        <a:t>游戏战斗服</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rPr>
                        <a:t>游戏战斗对局</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dirty="0">
                          <a:effectLst/>
                          <a:latin typeface="仿宋" panose="02010609060101010101" charset="-122"/>
                          <a:ea typeface="仿宋" panose="02010609060101010101" charset="-122"/>
                          <a:cs typeface="仿宋" panose="02010609060101010101" charset="-122"/>
                        </a:rPr>
                        <a:t>代播</a:t>
                      </a:r>
                      <a:r>
                        <a:rPr lang="en-US" altLang="zh-CN" sz="1600" u="none" strike="noStrike" dirty="0">
                          <a:effectLst/>
                          <a:latin typeface="仿宋" panose="02010609060101010101" charset="-122"/>
                          <a:ea typeface="仿宋" panose="02010609060101010101" charset="-122"/>
                          <a:cs typeface="仿宋" panose="02010609060101010101" charset="-122"/>
                        </a:rPr>
                        <a:t>+</a:t>
                      </a:r>
                      <a:r>
                        <a:rPr lang="zh-CN" altLang="en-US" sz="1600" u="none" strike="noStrike" dirty="0">
                          <a:effectLst/>
                          <a:latin typeface="仿宋" panose="02010609060101010101" charset="-122"/>
                          <a:ea typeface="仿宋" panose="02010609060101010101" charset="-122"/>
                          <a:cs typeface="仿宋" panose="02010609060101010101" charset="-122"/>
                        </a:rPr>
                        <a:t>四层加速</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vMerge="1">
                  <a:tcPr marL="9525" marR="9525" marT="9525" marB="0" anchor="ctr">
                    <a:solidFill>
                      <a:srgbClr val="CEE0EF"/>
                    </a:solidFill>
                  </a:tcPr>
                </a:tc>
              </a:tr>
              <a:tr h="417459">
                <a:tc rowSpan="3">
                  <a:txBody>
                    <a:bodyPr/>
                    <a:p>
                      <a:pPr algn="ctr" fontAlgn="ctr"/>
                      <a:r>
                        <a:rPr lang="zh-CN" altLang="en-US" sz="1400" b="1" u="none" strike="noStrike" dirty="0">
                          <a:solidFill>
                            <a:schemeClr val="tx1"/>
                          </a:solidFill>
                          <a:effectLst/>
                        </a:rPr>
                        <a:t>音视频</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c>
                  <a:txBody>
                    <a:bodyPr/>
                    <a:p>
                      <a:pPr algn="l" fontAlgn="ctr"/>
                      <a:r>
                        <a:rPr lang="zh-CN" altLang="en-US" sz="1600" u="none" strike="noStrike" dirty="0">
                          <a:effectLst/>
                          <a:latin typeface="仿宋" panose="02010609060101010101" charset="-122"/>
                          <a:ea typeface="仿宋" panose="02010609060101010101" charset="-122"/>
                        </a:rPr>
                        <a:t>视频网站</a:t>
                      </a:r>
                      <a:endParaRPr lang="zh-CN" altLang="en-US" sz="1600" b="0" i="0" u="none" strike="noStrike" dirty="0">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rPr>
                        <a:t>音视频静态内容分发</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en-GB" sz="1600" u="none" strike="noStrike">
                          <a:effectLst/>
                          <a:latin typeface="仿宋" panose="02010609060101010101" charset="-122"/>
                          <a:ea typeface="仿宋" panose="02010609060101010101" charset="-122"/>
                        </a:rPr>
                        <a:t>CDN+QUIC</a:t>
                      </a:r>
                      <a:endParaRPr lang="en-GB"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rowSpan="3">
                  <a:txBody>
                    <a:bodyPr/>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r>
              <a:tr h="417459">
                <a:tc vMerge="1">
                  <a:tcPr/>
                </a:tc>
                <a:tc>
                  <a:txBody>
                    <a:bodyPr/>
                    <a:p>
                      <a:pPr algn="l" fontAlgn="ctr"/>
                      <a:r>
                        <a:rPr lang="zh-CN" altLang="en-US" sz="1600" u="none" strike="noStrike">
                          <a:effectLst/>
                          <a:latin typeface="仿宋" panose="02010609060101010101" charset="-122"/>
                          <a:ea typeface="仿宋" panose="02010609060101010101" charset="-122"/>
                        </a:rPr>
                        <a:t>直播互动</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dirty="0">
                          <a:effectLst/>
                          <a:latin typeface="仿宋" panose="02010609060101010101" charset="-122"/>
                          <a:ea typeface="仿宋" panose="02010609060101010101" charset="-122"/>
                        </a:rPr>
                        <a:t>打赏等指令加速与防护</a:t>
                      </a:r>
                      <a:endParaRPr lang="zh-CN" altLang="en-US" sz="1600" b="0" i="0" u="none" strike="noStrike" dirty="0">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dirty="0">
                          <a:effectLst/>
                          <a:latin typeface="仿宋" panose="02010609060101010101" charset="-122"/>
                          <a:ea typeface="仿宋" panose="02010609060101010101" charset="-122"/>
                          <a:cs typeface="仿宋" panose="02010609060101010101" charset="-122"/>
                        </a:rPr>
                        <a:t>指令加速</a:t>
                      </a:r>
                      <a:r>
                        <a:rPr lang="en-US" altLang="zh-CN" sz="1600" u="none" strike="noStrike" dirty="0">
                          <a:effectLst/>
                          <a:latin typeface="仿宋" panose="02010609060101010101" charset="-122"/>
                          <a:ea typeface="仿宋" panose="02010609060101010101" charset="-122"/>
                          <a:cs typeface="仿宋" panose="02010609060101010101" charset="-122"/>
                        </a:rPr>
                        <a:t>+</a:t>
                      </a:r>
                      <a:r>
                        <a:rPr lang="en-GB" sz="1600" u="none" strike="noStrike" dirty="0">
                          <a:effectLst/>
                          <a:latin typeface="仿宋" panose="02010609060101010101" charset="-122"/>
                          <a:ea typeface="仿宋" panose="02010609060101010101" charset="-122"/>
                          <a:cs typeface="仿宋" panose="02010609060101010101" charset="-122"/>
                        </a:rPr>
                        <a:t>DDoS</a:t>
                      </a:r>
                      <a:r>
                        <a:rPr lang="zh-CN" altLang="en-US" sz="1600" u="none" strike="noStrike" dirty="0">
                          <a:effectLst/>
                          <a:latin typeface="仿宋" panose="02010609060101010101" charset="-122"/>
                          <a:ea typeface="仿宋" panose="02010609060101010101" charset="-122"/>
                          <a:cs typeface="仿宋" panose="02010609060101010101" charset="-122"/>
                        </a:rPr>
                        <a:t>防护</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vMerge="1">
                  <a:tcPr marL="9525" marR="9525" marT="9525" marB="0" anchor="ctr">
                    <a:solidFill>
                      <a:srgbClr val="CEE0EF"/>
                    </a:solidFill>
                  </a:tcPr>
                </a:tc>
              </a:tr>
              <a:tr h="417459">
                <a:tc vMerge="1">
                  <a:tcPr/>
                </a:tc>
                <a:tc>
                  <a:txBody>
                    <a:bodyPr/>
                    <a:p>
                      <a:pPr algn="l" fontAlgn="ctr"/>
                      <a:r>
                        <a:rPr lang="en-GB" sz="1600" u="none" strike="noStrike">
                          <a:effectLst/>
                          <a:latin typeface="仿宋" panose="02010609060101010101" charset="-122"/>
                          <a:ea typeface="仿宋" panose="02010609060101010101" charset="-122"/>
                          <a:cs typeface="仿宋" panose="02010609060101010101" charset="-122"/>
                        </a:rPr>
                        <a:t>UGC</a:t>
                      </a:r>
                      <a:r>
                        <a:rPr lang="zh-CN" altLang="en-US" sz="1600" u="none" strike="noStrike">
                          <a:effectLst/>
                          <a:latin typeface="仿宋" panose="02010609060101010101" charset="-122"/>
                          <a:ea typeface="仿宋" panose="02010609060101010101" charset="-122"/>
                          <a:cs typeface="仿宋" panose="02010609060101010101" charset="-122"/>
                        </a:rPr>
                        <a:t>视频上传</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rPr>
                        <a:t>视频上传网络加速</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dirty="0">
                          <a:effectLst/>
                          <a:latin typeface="仿宋" panose="02010609060101010101" charset="-122"/>
                          <a:ea typeface="仿宋" panose="02010609060101010101" charset="-122"/>
                        </a:rPr>
                        <a:t>智能加速</a:t>
                      </a:r>
                      <a:endParaRPr lang="zh-CN" altLang="en-US" sz="1600" b="0" i="0" u="none" strike="noStrike" dirty="0">
                        <a:solidFill>
                          <a:srgbClr val="000000"/>
                        </a:solidFill>
                        <a:effectLst/>
                        <a:latin typeface="仿宋" panose="02010609060101010101" charset="-122"/>
                        <a:ea typeface="仿宋" panose="02010609060101010101" charset="-122"/>
                      </a:endParaRPr>
                    </a:p>
                  </a:txBody>
                  <a:tcPr marL="9525" marR="9525" marT="9525" marB="0" anchor="ctr"/>
                </a:tc>
                <a:tc vMerge="1">
                  <a:tcPr marL="9525" marR="9525" marT="9525" marB="0" anchor="ctr">
                    <a:solidFill>
                      <a:srgbClr val="CEE0EF"/>
                    </a:solidFill>
                  </a:tcPr>
                </a:tc>
              </a:tr>
              <a:tr h="417459">
                <a:tc rowSpan="2">
                  <a:txBody>
                    <a:bodyPr/>
                    <a:p>
                      <a:pPr algn="ctr" fontAlgn="ctr"/>
                      <a:r>
                        <a:rPr lang="zh-CN" altLang="en-US" sz="1400" b="1" u="none" strike="noStrike" dirty="0">
                          <a:solidFill>
                            <a:schemeClr val="tx1"/>
                          </a:solidFill>
                          <a:effectLst/>
                        </a:rPr>
                        <a:t>电商</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c>
                  <a:txBody>
                    <a:bodyPr/>
                    <a:p>
                      <a:pPr algn="l" fontAlgn="ctr"/>
                      <a:r>
                        <a:rPr lang="zh-CN" altLang="en-US" sz="1600" u="none" strike="noStrike">
                          <a:effectLst/>
                          <a:latin typeface="仿宋" panose="02010609060101010101" charset="-122"/>
                          <a:ea typeface="仿宋" panose="02010609060101010101" charset="-122"/>
                        </a:rPr>
                        <a:t>电商网站</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rPr>
                        <a:t>图文、网站框架、反爬</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en-GB" sz="1600" u="none" strike="noStrike" dirty="0">
                          <a:effectLst/>
                          <a:latin typeface="仿宋" panose="02010609060101010101" charset="-122"/>
                          <a:ea typeface="仿宋" panose="02010609060101010101" charset="-122"/>
                          <a:cs typeface="仿宋" panose="02010609060101010101" charset="-122"/>
                        </a:rPr>
                        <a:t>CDN/</a:t>
                      </a:r>
                      <a:r>
                        <a:rPr lang="zh-CN" altLang="en-US" sz="1600" u="none" strike="noStrike" dirty="0">
                          <a:effectLst/>
                          <a:latin typeface="仿宋" panose="02010609060101010101" charset="-122"/>
                          <a:ea typeface="仿宋" panose="02010609060101010101" charset="-122"/>
                          <a:cs typeface="仿宋" panose="02010609060101010101" charset="-122"/>
                        </a:rPr>
                        <a:t>智能加速</a:t>
                      </a:r>
                      <a:r>
                        <a:rPr lang="en-US" altLang="zh-CN" sz="1600" u="none" strike="noStrike" dirty="0">
                          <a:effectLst/>
                          <a:latin typeface="仿宋" panose="02010609060101010101" charset="-122"/>
                          <a:ea typeface="仿宋" panose="02010609060101010101" charset="-122"/>
                          <a:cs typeface="仿宋" panose="02010609060101010101" charset="-122"/>
                        </a:rPr>
                        <a:t>+</a:t>
                      </a:r>
                      <a:r>
                        <a:rPr lang="en-GB" sz="1600" u="none" strike="noStrike" dirty="0">
                          <a:effectLst/>
                          <a:latin typeface="仿宋" panose="02010609060101010101" charset="-122"/>
                          <a:ea typeface="仿宋" panose="02010609060101010101" charset="-122"/>
                          <a:cs typeface="仿宋" panose="02010609060101010101" charset="-122"/>
                        </a:rPr>
                        <a:t>Web</a:t>
                      </a:r>
                      <a:r>
                        <a:rPr lang="zh-CN" altLang="en-US" sz="1600" u="none" strike="noStrike" dirty="0">
                          <a:effectLst/>
                          <a:latin typeface="仿宋" panose="02010609060101010101" charset="-122"/>
                          <a:ea typeface="仿宋" panose="02010609060101010101" charset="-122"/>
                          <a:cs typeface="仿宋" panose="02010609060101010101" charset="-122"/>
                        </a:rPr>
                        <a:t>防护</a:t>
                      </a:r>
                      <a:r>
                        <a:rPr lang="en-US" altLang="zh-CN" sz="1600" u="none" strike="noStrike" dirty="0">
                          <a:effectLst/>
                          <a:latin typeface="仿宋" panose="02010609060101010101" charset="-122"/>
                          <a:ea typeface="仿宋" panose="02010609060101010101" charset="-122"/>
                          <a:cs typeface="仿宋" panose="02010609060101010101" charset="-122"/>
                        </a:rPr>
                        <a:t>+</a:t>
                      </a:r>
                      <a:r>
                        <a:rPr lang="en-GB" sz="1600" u="none" strike="noStrike" dirty="0">
                          <a:effectLst/>
                          <a:latin typeface="仿宋" panose="02010609060101010101" charset="-122"/>
                          <a:ea typeface="仿宋" panose="02010609060101010101" charset="-122"/>
                          <a:cs typeface="仿宋" panose="02010609060101010101" charset="-122"/>
                        </a:rPr>
                        <a:t>Bot</a:t>
                      </a:r>
                      <a:r>
                        <a:rPr lang="zh-CN" altLang="en-US" sz="1600" u="none" strike="noStrike" dirty="0">
                          <a:effectLst/>
                          <a:latin typeface="仿宋" panose="02010609060101010101" charset="-122"/>
                          <a:ea typeface="仿宋" panose="02010609060101010101" charset="-122"/>
                          <a:cs typeface="仿宋" panose="02010609060101010101" charset="-122"/>
                        </a:rPr>
                        <a:t>防护</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rowSpan="2">
                  <a:txBody>
                    <a:bodyPr/>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r>
              <a:tr h="417459">
                <a:tc vMerge="1">
                  <a:tcPr/>
                </a:tc>
                <a:tc>
                  <a:txBody>
                    <a:bodyPr/>
                    <a:p>
                      <a:pPr algn="l" fontAlgn="ctr"/>
                      <a:r>
                        <a:rPr lang="zh-CN" altLang="en-US" sz="1600" u="none" strike="noStrike">
                          <a:effectLst/>
                          <a:latin typeface="仿宋" panose="02010609060101010101" charset="-122"/>
                          <a:ea typeface="仿宋" panose="02010609060101010101" charset="-122"/>
                        </a:rPr>
                        <a:t>大促活动</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rPr>
                        <a:t>会员登陆、活动防刷、保障活动访问</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cs typeface="仿宋" panose="02010609060101010101" charset="-122"/>
                        </a:rPr>
                        <a:t>智能加速</a:t>
                      </a:r>
                      <a:r>
                        <a:rPr lang="en-US" altLang="zh-CN" sz="1600" u="none" strike="noStrike">
                          <a:effectLst/>
                          <a:latin typeface="仿宋" panose="02010609060101010101" charset="-122"/>
                          <a:ea typeface="仿宋" panose="02010609060101010101" charset="-122"/>
                          <a:cs typeface="仿宋" panose="02010609060101010101" charset="-122"/>
                        </a:rPr>
                        <a:t>+</a:t>
                      </a:r>
                      <a:r>
                        <a:rPr lang="en-GB" sz="1600" u="none" strike="noStrike">
                          <a:effectLst/>
                          <a:latin typeface="仿宋" panose="02010609060101010101" charset="-122"/>
                          <a:ea typeface="仿宋" panose="02010609060101010101" charset="-122"/>
                          <a:cs typeface="仿宋" panose="02010609060101010101" charset="-122"/>
                        </a:rPr>
                        <a:t>CC</a:t>
                      </a:r>
                      <a:r>
                        <a:rPr lang="zh-CN" altLang="en-US" sz="1600" u="none" strike="noStrike">
                          <a:effectLst/>
                          <a:latin typeface="仿宋" panose="02010609060101010101" charset="-122"/>
                          <a:ea typeface="仿宋" panose="02010609060101010101" charset="-122"/>
                          <a:cs typeface="仿宋" panose="02010609060101010101" charset="-122"/>
                        </a:rPr>
                        <a:t>防护</a:t>
                      </a:r>
                      <a:r>
                        <a:rPr lang="en-US" altLang="zh-CN" sz="1600" u="none" strike="noStrike">
                          <a:effectLst/>
                          <a:latin typeface="仿宋" panose="02010609060101010101" charset="-122"/>
                          <a:ea typeface="仿宋" panose="02010609060101010101" charset="-122"/>
                          <a:cs typeface="仿宋" panose="02010609060101010101" charset="-122"/>
                        </a:rPr>
                        <a:t>+</a:t>
                      </a:r>
                      <a:r>
                        <a:rPr lang="en-GB" sz="1600" u="none" strike="noStrike">
                          <a:effectLst/>
                          <a:latin typeface="仿宋" panose="02010609060101010101" charset="-122"/>
                          <a:ea typeface="仿宋" panose="02010609060101010101" charset="-122"/>
                          <a:cs typeface="仿宋" panose="02010609060101010101" charset="-122"/>
                        </a:rPr>
                        <a:t>Web</a:t>
                      </a:r>
                      <a:r>
                        <a:rPr lang="zh-CN" altLang="en-US" sz="1600" u="none" strike="noStrike">
                          <a:effectLst/>
                          <a:latin typeface="仿宋" panose="02010609060101010101" charset="-122"/>
                          <a:ea typeface="仿宋" panose="02010609060101010101" charset="-122"/>
                          <a:cs typeface="仿宋" panose="02010609060101010101" charset="-122"/>
                        </a:rPr>
                        <a:t>防护</a:t>
                      </a:r>
                      <a:r>
                        <a:rPr lang="en-US" altLang="zh-CN" sz="1600" u="none" strike="noStrike">
                          <a:effectLst/>
                          <a:latin typeface="仿宋" panose="02010609060101010101" charset="-122"/>
                          <a:ea typeface="仿宋" panose="02010609060101010101" charset="-122"/>
                          <a:cs typeface="仿宋" panose="02010609060101010101" charset="-122"/>
                        </a:rPr>
                        <a:t>+</a:t>
                      </a:r>
                      <a:r>
                        <a:rPr lang="en-GB" sz="1600" u="none" strike="noStrike">
                          <a:effectLst/>
                          <a:latin typeface="仿宋" panose="02010609060101010101" charset="-122"/>
                          <a:ea typeface="仿宋" panose="02010609060101010101" charset="-122"/>
                          <a:cs typeface="仿宋" panose="02010609060101010101" charset="-122"/>
                        </a:rPr>
                        <a:t>Bot</a:t>
                      </a:r>
                      <a:r>
                        <a:rPr lang="zh-CN" altLang="en-US" sz="1600" u="none" strike="noStrike">
                          <a:effectLst/>
                          <a:latin typeface="仿宋" panose="02010609060101010101" charset="-122"/>
                          <a:ea typeface="仿宋" panose="02010609060101010101" charset="-122"/>
                          <a:cs typeface="仿宋" panose="02010609060101010101" charset="-122"/>
                        </a:rPr>
                        <a:t>防护</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vMerge="1">
                  <a:tcPr marL="9525" marR="9525" marT="9525" marB="0" anchor="ctr">
                    <a:solidFill>
                      <a:srgbClr val="CEE0EF"/>
                    </a:solidFill>
                  </a:tcPr>
                </a:tc>
              </a:tr>
              <a:tr h="417459">
                <a:tc rowSpan="3">
                  <a:txBody>
                    <a:bodyPr/>
                    <a:p>
                      <a:pPr algn="ctr" fontAlgn="ctr"/>
                      <a:r>
                        <a:rPr lang="zh-CN" altLang="en-US" sz="1400" b="1" u="none" strike="noStrike" dirty="0">
                          <a:solidFill>
                            <a:schemeClr val="tx1"/>
                          </a:solidFill>
                          <a:effectLst/>
                        </a:rPr>
                        <a:t>行业</a:t>
                      </a:r>
                      <a:r>
                        <a:rPr lang="en-GB" sz="1400" b="1" u="none" strike="noStrike" dirty="0">
                          <a:solidFill>
                            <a:schemeClr val="tx1"/>
                          </a:solidFill>
                          <a:effectLst/>
                        </a:rPr>
                        <a:t>SaaS/</a:t>
                      </a:r>
                      <a:r>
                        <a:rPr lang="zh-CN" altLang="en-US" sz="1400" b="1" u="none" strike="noStrike" dirty="0">
                          <a:solidFill>
                            <a:schemeClr val="tx1"/>
                          </a:solidFill>
                          <a:effectLst/>
                        </a:rPr>
                        <a:t>传统行业</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c>
                  <a:txBody>
                    <a:bodyPr/>
                    <a:p>
                      <a:pPr algn="l" fontAlgn="ctr"/>
                      <a:r>
                        <a:rPr lang="zh-CN" altLang="en-US" sz="1600" u="none" strike="noStrike">
                          <a:effectLst/>
                          <a:latin typeface="仿宋" panose="02010609060101010101" charset="-122"/>
                          <a:ea typeface="仿宋" panose="02010609060101010101" charset="-122"/>
                          <a:cs typeface="仿宋" panose="02010609060101010101" charset="-122"/>
                        </a:rPr>
                        <a:t>订票</a:t>
                      </a:r>
                      <a:r>
                        <a:rPr lang="en-US" altLang="zh-CN" sz="1600" u="none" strike="noStrike">
                          <a:effectLst/>
                          <a:latin typeface="仿宋" panose="02010609060101010101" charset="-122"/>
                          <a:ea typeface="仿宋" panose="02010609060101010101" charset="-122"/>
                          <a:cs typeface="仿宋" panose="02010609060101010101" charset="-122"/>
                        </a:rPr>
                        <a:t>/</a:t>
                      </a:r>
                      <a:r>
                        <a:rPr lang="zh-CN" altLang="en-US" sz="1600" u="none" strike="noStrike">
                          <a:effectLst/>
                          <a:latin typeface="仿宋" panose="02010609060101010101" charset="-122"/>
                          <a:ea typeface="仿宋" panose="02010609060101010101" charset="-122"/>
                          <a:cs typeface="仿宋" panose="02010609060101010101" charset="-122"/>
                        </a:rPr>
                        <a:t>下单系统</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cs typeface="仿宋" panose="02010609060101010101" charset="-122"/>
                        </a:rPr>
                        <a:t>保障访问质量、刷票</a:t>
                      </a:r>
                      <a:r>
                        <a:rPr lang="en-US" altLang="zh-CN" sz="1600" u="none" strike="noStrike">
                          <a:effectLst/>
                          <a:latin typeface="仿宋" panose="02010609060101010101" charset="-122"/>
                          <a:ea typeface="仿宋" panose="02010609060101010101" charset="-122"/>
                          <a:cs typeface="仿宋" panose="02010609060101010101" charset="-122"/>
                        </a:rPr>
                        <a:t>/</a:t>
                      </a:r>
                      <a:r>
                        <a:rPr lang="zh-CN" altLang="en-US" sz="1600" u="none" strike="noStrike">
                          <a:effectLst/>
                          <a:latin typeface="仿宋" panose="02010609060101010101" charset="-122"/>
                          <a:ea typeface="仿宋" panose="02010609060101010101" charset="-122"/>
                          <a:cs typeface="仿宋" panose="02010609060101010101" charset="-122"/>
                        </a:rPr>
                        <a:t>刷订单</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cs typeface="仿宋" panose="02010609060101010101" charset="-122"/>
                        </a:rPr>
                        <a:t>智能加速</a:t>
                      </a:r>
                      <a:r>
                        <a:rPr lang="en-US" altLang="zh-CN" sz="1600" u="none" strike="noStrike">
                          <a:effectLst/>
                          <a:latin typeface="仿宋" panose="02010609060101010101" charset="-122"/>
                          <a:ea typeface="仿宋" panose="02010609060101010101" charset="-122"/>
                          <a:cs typeface="仿宋" panose="02010609060101010101" charset="-122"/>
                        </a:rPr>
                        <a:t>+</a:t>
                      </a:r>
                      <a:r>
                        <a:rPr lang="en-GB" sz="1600" u="none" strike="noStrike">
                          <a:effectLst/>
                          <a:latin typeface="仿宋" panose="02010609060101010101" charset="-122"/>
                          <a:ea typeface="仿宋" panose="02010609060101010101" charset="-122"/>
                          <a:cs typeface="仿宋" panose="02010609060101010101" charset="-122"/>
                        </a:rPr>
                        <a:t>CC</a:t>
                      </a:r>
                      <a:r>
                        <a:rPr lang="zh-CN" altLang="en-US" sz="1600" u="none" strike="noStrike">
                          <a:effectLst/>
                          <a:latin typeface="仿宋" panose="02010609060101010101" charset="-122"/>
                          <a:ea typeface="仿宋" panose="02010609060101010101" charset="-122"/>
                          <a:cs typeface="仿宋" panose="02010609060101010101" charset="-122"/>
                        </a:rPr>
                        <a:t>防护</a:t>
                      </a:r>
                      <a:r>
                        <a:rPr lang="en-US" altLang="zh-CN" sz="1600" u="none" strike="noStrike">
                          <a:effectLst/>
                          <a:latin typeface="仿宋" panose="02010609060101010101" charset="-122"/>
                          <a:ea typeface="仿宋" panose="02010609060101010101" charset="-122"/>
                          <a:cs typeface="仿宋" panose="02010609060101010101" charset="-122"/>
                        </a:rPr>
                        <a:t>+</a:t>
                      </a:r>
                      <a:r>
                        <a:rPr lang="en-GB" sz="1600" u="none" strike="noStrike">
                          <a:effectLst/>
                          <a:latin typeface="仿宋" panose="02010609060101010101" charset="-122"/>
                          <a:ea typeface="仿宋" panose="02010609060101010101" charset="-122"/>
                          <a:cs typeface="仿宋" panose="02010609060101010101" charset="-122"/>
                        </a:rPr>
                        <a:t>Web</a:t>
                      </a:r>
                      <a:r>
                        <a:rPr lang="zh-CN" altLang="en-US" sz="1600" u="none" strike="noStrike">
                          <a:effectLst/>
                          <a:latin typeface="仿宋" panose="02010609060101010101" charset="-122"/>
                          <a:ea typeface="仿宋" panose="02010609060101010101" charset="-122"/>
                          <a:cs typeface="仿宋" panose="02010609060101010101" charset="-122"/>
                        </a:rPr>
                        <a:t>防护</a:t>
                      </a:r>
                      <a:r>
                        <a:rPr lang="en-US" altLang="zh-CN" sz="1600" u="none" strike="noStrike">
                          <a:effectLst/>
                          <a:latin typeface="仿宋" panose="02010609060101010101" charset="-122"/>
                          <a:ea typeface="仿宋" panose="02010609060101010101" charset="-122"/>
                          <a:cs typeface="仿宋" panose="02010609060101010101" charset="-122"/>
                        </a:rPr>
                        <a:t>+</a:t>
                      </a:r>
                      <a:r>
                        <a:rPr lang="en-GB" sz="1600" u="none" strike="noStrike">
                          <a:effectLst/>
                          <a:latin typeface="仿宋" panose="02010609060101010101" charset="-122"/>
                          <a:ea typeface="仿宋" panose="02010609060101010101" charset="-122"/>
                          <a:cs typeface="仿宋" panose="02010609060101010101" charset="-122"/>
                        </a:rPr>
                        <a:t>Bot</a:t>
                      </a:r>
                      <a:r>
                        <a:rPr lang="zh-CN" altLang="en-US" sz="1600" u="none" strike="noStrike">
                          <a:effectLst/>
                          <a:latin typeface="仿宋" panose="02010609060101010101" charset="-122"/>
                          <a:ea typeface="仿宋" panose="02010609060101010101" charset="-122"/>
                          <a:cs typeface="仿宋" panose="02010609060101010101" charset="-122"/>
                        </a:rPr>
                        <a:t>防护</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rowSpan="3">
                  <a:txBody>
                    <a:bodyPr/>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CEE0EF"/>
                    </a:solidFill>
                  </a:tcPr>
                </a:tc>
              </a:tr>
              <a:tr h="417459">
                <a:tc vMerge="1">
                  <a:tcPr/>
                </a:tc>
                <a:tc>
                  <a:txBody>
                    <a:bodyPr/>
                    <a:p>
                      <a:pPr algn="l" fontAlgn="ctr"/>
                      <a:r>
                        <a:rPr lang="zh-CN" altLang="en-US" sz="1600" u="none" strike="noStrike">
                          <a:effectLst/>
                          <a:latin typeface="仿宋" panose="02010609060101010101" charset="-122"/>
                          <a:ea typeface="仿宋" panose="02010609060101010101" charset="-122"/>
                        </a:rPr>
                        <a:t>后台系统</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rPr>
                        <a:t>客户敏感信息保护、访问流畅</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dirty="0">
                          <a:effectLst/>
                          <a:latin typeface="仿宋" panose="02010609060101010101" charset="-122"/>
                          <a:ea typeface="仿宋" panose="02010609060101010101" charset="-122"/>
                          <a:cs typeface="仿宋" panose="02010609060101010101" charset="-122"/>
                        </a:rPr>
                        <a:t>智能加速</a:t>
                      </a:r>
                      <a:r>
                        <a:rPr lang="en-US" altLang="zh-CN" sz="1600" u="none" strike="noStrike" dirty="0">
                          <a:effectLst/>
                          <a:latin typeface="仿宋" panose="02010609060101010101" charset="-122"/>
                          <a:ea typeface="仿宋" panose="02010609060101010101" charset="-122"/>
                          <a:cs typeface="仿宋" panose="02010609060101010101" charset="-122"/>
                        </a:rPr>
                        <a:t>+</a:t>
                      </a:r>
                      <a:r>
                        <a:rPr lang="en-GB" sz="1600" u="none" strike="noStrike" dirty="0">
                          <a:effectLst/>
                          <a:latin typeface="仿宋" panose="02010609060101010101" charset="-122"/>
                          <a:ea typeface="仿宋" panose="02010609060101010101" charset="-122"/>
                          <a:cs typeface="仿宋" panose="02010609060101010101" charset="-122"/>
                        </a:rPr>
                        <a:t>Web</a:t>
                      </a:r>
                      <a:r>
                        <a:rPr lang="zh-CN" altLang="en-US" sz="1600" u="none" strike="noStrike" dirty="0">
                          <a:effectLst/>
                          <a:latin typeface="仿宋" panose="02010609060101010101" charset="-122"/>
                          <a:ea typeface="仿宋" panose="02010609060101010101" charset="-122"/>
                          <a:cs typeface="仿宋" panose="02010609060101010101" charset="-122"/>
                        </a:rPr>
                        <a:t>防护</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vMerge="1">
                  <a:tcPr marL="9525" marR="9525" marT="9525" marB="0" anchor="ctr">
                    <a:solidFill>
                      <a:srgbClr val="CEE0EF"/>
                    </a:solidFill>
                  </a:tcPr>
                </a:tc>
              </a:tr>
              <a:tr h="417459">
                <a:tc vMerge="1">
                  <a:tcPr/>
                </a:tc>
                <a:tc>
                  <a:txBody>
                    <a:bodyPr/>
                    <a:p>
                      <a:pPr algn="l" fontAlgn="ctr"/>
                      <a:r>
                        <a:rPr lang="zh-CN" altLang="en-US" sz="1600" u="none" strike="noStrike">
                          <a:effectLst/>
                          <a:latin typeface="仿宋" panose="02010609060101010101" charset="-122"/>
                          <a:ea typeface="仿宋" panose="02010609060101010101" charset="-122"/>
                        </a:rPr>
                        <a:t>官网登陆</a:t>
                      </a:r>
                      <a:endParaRPr lang="zh-CN" altLang="en-US" sz="1600" b="0" i="0" u="none" strike="noStrike">
                        <a:solidFill>
                          <a:srgbClr val="000000"/>
                        </a:solidFill>
                        <a:effectLst/>
                        <a:latin typeface="仿宋" panose="02010609060101010101" charset="-122"/>
                        <a:ea typeface="仿宋" panose="02010609060101010101" charset="-122"/>
                      </a:endParaRPr>
                    </a:p>
                  </a:txBody>
                  <a:tcPr marL="9525" marR="9525" marT="9525" marB="0" anchor="ctr"/>
                </a:tc>
                <a:tc>
                  <a:txBody>
                    <a:bodyPr/>
                    <a:p>
                      <a:pPr algn="l" fontAlgn="ctr"/>
                      <a:r>
                        <a:rPr lang="zh-CN" altLang="en-US" sz="1600" u="none" strike="noStrike">
                          <a:effectLst/>
                          <a:latin typeface="仿宋" panose="02010609060101010101" charset="-122"/>
                          <a:ea typeface="仿宋" panose="02010609060101010101" charset="-122"/>
                          <a:cs typeface="仿宋" panose="02010609060101010101" charset="-122"/>
                        </a:rPr>
                        <a:t>会员登陆</a:t>
                      </a:r>
                      <a:r>
                        <a:rPr lang="en-US" altLang="zh-CN" sz="1600" u="none" strike="noStrike">
                          <a:effectLst/>
                          <a:latin typeface="仿宋" panose="02010609060101010101" charset="-122"/>
                          <a:ea typeface="仿宋" panose="02010609060101010101" charset="-122"/>
                          <a:cs typeface="仿宋" panose="02010609060101010101" charset="-122"/>
                        </a:rPr>
                        <a:t>/</a:t>
                      </a:r>
                      <a:r>
                        <a:rPr lang="zh-CN" altLang="en-US" sz="1600" u="none" strike="noStrike">
                          <a:effectLst/>
                          <a:latin typeface="仿宋" panose="02010609060101010101" charset="-122"/>
                          <a:ea typeface="仿宋" panose="02010609060101010101" charset="-122"/>
                          <a:cs typeface="仿宋" panose="02010609060101010101" charset="-122"/>
                        </a:rPr>
                        <a:t>注册</a:t>
                      </a:r>
                      <a:endParaRPr lang="zh-CN" altLang="en-US" sz="1600" b="0" i="0" u="none" strike="noStrike">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a:txBody>
                    <a:bodyPr/>
                    <a:p>
                      <a:pPr algn="l" fontAlgn="ctr"/>
                      <a:r>
                        <a:rPr lang="zh-CN" altLang="en-US" sz="1600" u="none" strike="noStrike" dirty="0">
                          <a:effectLst/>
                          <a:latin typeface="仿宋" panose="02010609060101010101" charset="-122"/>
                          <a:ea typeface="仿宋" panose="02010609060101010101" charset="-122"/>
                          <a:cs typeface="仿宋" panose="02010609060101010101" charset="-122"/>
                        </a:rPr>
                        <a:t>智能加速</a:t>
                      </a:r>
                      <a:r>
                        <a:rPr lang="en-US" altLang="zh-CN" sz="1600" u="none" strike="noStrike" dirty="0">
                          <a:effectLst/>
                          <a:latin typeface="仿宋" panose="02010609060101010101" charset="-122"/>
                          <a:ea typeface="仿宋" panose="02010609060101010101" charset="-122"/>
                          <a:cs typeface="仿宋" panose="02010609060101010101" charset="-122"/>
                        </a:rPr>
                        <a:t>+</a:t>
                      </a:r>
                      <a:r>
                        <a:rPr lang="en-GB" sz="1600" u="none" strike="noStrike" dirty="0">
                          <a:effectLst/>
                          <a:latin typeface="仿宋" panose="02010609060101010101" charset="-122"/>
                          <a:ea typeface="仿宋" panose="02010609060101010101" charset="-122"/>
                          <a:cs typeface="仿宋" panose="02010609060101010101" charset="-122"/>
                        </a:rPr>
                        <a:t>CC</a:t>
                      </a:r>
                      <a:r>
                        <a:rPr lang="zh-CN" altLang="en-US" sz="1600" u="none" strike="noStrike" dirty="0">
                          <a:effectLst/>
                          <a:latin typeface="仿宋" panose="02010609060101010101" charset="-122"/>
                          <a:ea typeface="仿宋" panose="02010609060101010101" charset="-122"/>
                          <a:cs typeface="仿宋" panose="02010609060101010101" charset="-122"/>
                        </a:rPr>
                        <a:t>防护</a:t>
                      </a:r>
                      <a:r>
                        <a:rPr lang="en-US" altLang="zh-CN" sz="1600" u="none" strike="noStrike" dirty="0">
                          <a:effectLst/>
                          <a:latin typeface="仿宋" panose="02010609060101010101" charset="-122"/>
                          <a:ea typeface="仿宋" panose="02010609060101010101" charset="-122"/>
                          <a:cs typeface="仿宋" panose="02010609060101010101" charset="-122"/>
                        </a:rPr>
                        <a:t>+</a:t>
                      </a:r>
                      <a:r>
                        <a:rPr lang="en-GB" sz="1600" u="none" strike="noStrike" dirty="0">
                          <a:effectLst/>
                          <a:latin typeface="仿宋" panose="02010609060101010101" charset="-122"/>
                          <a:ea typeface="仿宋" panose="02010609060101010101" charset="-122"/>
                          <a:cs typeface="仿宋" panose="02010609060101010101" charset="-122"/>
                        </a:rPr>
                        <a:t>Web</a:t>
                      </a:r>
                      <a:r>
                        <a:rPr lang="zh-CN" altLang="en-US" sz="1600" u="none" strike="noStrike" dirty="0">
                          <a:effectLst/>
                          <a:latin typeface="仿宋" panose="02010609060101010101" charset="-122"/>
                          <a:ea typeface="仿宋" panose="02010609060101010101" charset="-122"/>
                          <a:cs typeface="仿宋" panose="02010609060101010101" charset="-122"/>
                        </a:rPr>
                        <a:t>防护</a:t>
                      </a:r>
                      <a:endParaRPr lang="zh-CN" altLang="en-US" sz="1600" b="0" i="0" u="none" strike="noStrike" dirty="0">
                        <a:solidFill>
                          <a:srgbClr val="000000"/>
                        </a:solidFill>
                        <a:effectLst/>
                        <a:latin typeface="仿宋" panose="02010609060101010101" charset="-122"/>
                        <a:ea typeface="仿宋" panose="02010609060101010101" charset="-122"/>
                        <a:cs typeface="仿宋" panose="02010609060101010101" charset="-122"/>
                      </a:endParaRPr>
                    </a:p>
                  </a:txBody>
                  <a:tcPr marL="9525" marR="9525" marT="9525" marB="0" anchor="ctr"/>
                </a:tc>
                <a:tc vMerge="1">
                  <a:tcPr marL="9525" marR="9525" marT="9525" marB="0" anchor="ctr">
                    <a:solidFill>
                      <a:srgbClr val="CEE0EF"/>
                    </a:solidFill>
                  </a:tcPr>
                </a:tc>
              </a:tr>
            </a:tbl>
          </a:graphicData>
        </a:graphic>
      </p:graphicFrame>
      <p:pic>
        <p:nvPicPr>
          <p:cNvPr id="33" name="Picture 2"/>
          <p:cNvPicPr>
            <a:picLocks noChangeAspect="1" noChangeArrowheads="1"/>
          </p:cNvPicPr>
          <p:nvPr/>
        </p:nvPicPr>
        <p:blipFill rotWithShape="1">
          <a:blip r:embed="rId1"/>
          <a:srcRect r="56630" b="9353"/>
          <a:stretch>
            <a:fillRect/>
          </a:stretch>
        </p:blipFill>
        <p:spPr>
          <a:xfrm>
            <a:off x="9127088" y="5201000"/>
            <a:ext cx="2466907" cy="754958"/>
          </a:xfrm>
          <a:prstGeom prst="rect">
            <a:avLst/>
          </a:prstGeom>
          <a:noFill/>
        </p:spPr>
      </p:pic>
      <p:pic>
        <p:nvPicPr>
          <p:cNvPr id="34" name="Picture 4"/>
          <p:cNvPicPr>
            <a:picLocks noChangeAspect="1" noChangeArrowheads="1"/>
          </p:cNvPicPr>
          <p:nvPr/>
        </p:nvPicPr>
        <p:blipFill rotWithShape="1">
          <a:blip r:embed="rId2"/>
          <a:srcRect t="1" r="24827" b="8050"/>
          <a:stretch>
            <a:fillRect/>
          </a:stretch>
        </p:blipFill>
        <p:spPr>
          <a:xfrm>
            <a:off x="8831963" y="4547900"/>
            <a:ext cx="3057156" cy="566202"/>
          </a:xfrm>
          <a:prstGeom prst="rect">
            <a:avLst/>
          </a:prstGeom>
          <a:noFill/>
        </p:spPr>
      </p:pic>
      <p:pic>
        <p:nvPicPr>
          <p:cNvPr id="40" name="Picture 2"/>
          <p:cNvPicPr>
            <a:picLocks noChangeAspect="1" noChangeArrowheads="1"/>
          </p:cNvPicPr>
          <p:nvPr/>
        </p:nvPicPr>
        <p:blipFill rotWithShape="1">
          <a:blip r:embed="rId1"/>
          <a:srcRect l="49997" b="10954"/>
          <a:stretch>
            <a:fillRect/>
          </a:stretch>
        </p:blipFill>
        <p:spPr>
          <a:xfrm>
            <a:off x="9127088" y="5798462"/>
            <a:ext cx="2466907" cy="643250"/>
          </a:xfrm>
          <a:prstGeom prst="rect">
            <a:avLst/>
          </a:prstGeom>
          <a:noFill/>
        </p:spPr>
      </p:pic>
      <p:pic>
        <p:nvPicPr>
          <p:cNvPr id="41" name="Picture 2"/>
          <p:cNvPicPr>
            <a:picLocks noChangeAspect="1" noChangeArrowheads="1"/>
          </p:cNvPicPr>
          <p:nvPr/>
        </p:nvPicPr>
        <p:blipFill rotWithShape="1">
          <a:blip r:embed="rId3"/>
          <a:srcRect t="-460" r="52513" b="11845"/>
          <a:stretch>
            <a:fillRect/>
          </a:stretch>
        </p:blipFill>
        <p:spPr>
          <a:xfrm>
            <a:off x="9046610" y="3218172"/>
            <a:ext cx="2627862" cy="554849"/>
          </a:xfrm>
          <a:prstGeom prst="rect">
            <a:avLst/>
          </a:prstGeom>
          <a:noFill/>
        </p:spPr>
      </p:pic>
      <p:pic>
        <p:nvPicPr>
          <p:cNvPr id="44" name="Picture 2"/>
          <p:cNvPicPr>
            <a:picLocks noChangeAspect="1" noChangeArrowheads="1"/>
          </p:cNvPicPr>
          <p:nvPr/>
        </p:nvPicPr>
        <p:blipFill rotWithShape="1">
          <a:blip r:embed="rId3"/>
          <a:srcRect l="47724" t="-461" r="-2931" b="-4720"/>
          <a:stretch>
            <a:fillRect/>
          </a:stretch>
        </p:blipFill>
        <p:spPr>
          <a:xfrm>
            <a:off x="8999775" y="3834006"/>
            <a:ext cx="2832779" cy="610634"/>
          </a:xfrm>
          <a:prstGeom prst="rect">
            <a:avLst/>
          </a:prstGeom>
          <a:noFill/>
        </p:spPr>
      </p:pic>
      <p:pic>
        <p:nvPicPr>
          <p:cNvPr id="45" name="Picture 2"/>
          <p:cNvPicPr>
            <a:picLocks noChangeAspect="1" noChangeArrowheads="1"/>
          </p:cNvPicPr>
          <p:nvPr/>
        </p:nvPicPr>
        <p:blipFill>
          <a:blip r:embed="rId4"/>
          <a:srcRect l="16430" b="-2321"/>
          <a:stretch>
            <a:fillRect/>
          </a:stretch>
        </p:blipFill>
        <p:spPr>
          <a:xfrm>
            <a:off x="8966133" y="1603267"/>
            <a:ext cx="2627862" cy="615654"/>
          </a:xfrm>
          <a:prstGeom prst="rect">
            <a:avLst/>
          </a:prstGeom>
          <a:noFill/>
        </p:spPr>
      </p:pic>
      <p:pic>
        <p:nvPicPr>
          <p:cNvPr id="46" name="图片 45"/>
          <p:cNvPicPr>
            <a:picLocks noChangeAspect="1"/>
          </p:cNvPicPr>
          <p:nvPr/>
        </p:nvPicPr>
        <p:blipFill>
          <a:blip r:embed="rId5"/>
          <a:stretch>
            <a:fillRect/>
          </a:stretch>
        </p:blipFill>
        <p:spPr>
          <a:xfrm>
            <a:off x="9030067" y="2305819"/>
            <a:ext cx="1371289" cy="4713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1.4 </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国内</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市场规模及竞争态势</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55" name="图表 54"/>
          <p:cNvGraphicFramePr/>
          <p:nvPr>
            <p:custDataLst>
              <p:tags r:id="rId2"/>
            </p:custDataLst>
          </p:nvPr>
        </p:nvGraphicFramePr>
        <p:xfrm>
          <a:off x="967105" y="3844290"/>
          <a:ext cx="10019030" cy="2593975"/>
        </p:xfrm>
        <a:graphic>
          <a:graphicData uri="http://schemas.openxmlformats.org/drawingml/2006/chart">
            <c:chart xmlns:c="http://schemas.openxmlformats.org/drawingml/2006/chart" xmlns:r="http://schemas.openxmlformats.org/officeDocument/2006/relationships" r:id="rId1"/>
          </a:graphicData>
        </a:graphic>
      </p:graphicFrame>
      <p:sp>
        <p:nvSpPr>
          <p:cNvPr id="57" name="矩形 12"/>
          <p:cNvSpPr/>
          <p:nvPr>
            <p:custDataLst>
              <p:tags r:id="rId3"/>
            </p:custDataLst>
          </p:nvPr>
        </p:nvSpPr>
        <p:spPr bwMode="auto">
          <a:xfrm>
            <a:off x="317500" y="1085850"/>
            <a:ext cx="5538470" cy="40957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buNone/>
            </a:pPr>
            <a:r>
              <a:rPr lang="zh-CN" altLang="en-US" sz="18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市场规模</a:t>
            </a:r>
            <a:endParaRPr lang="zh-CN" altLang="en-US" sz="18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58" name="矩形 12"/>
          <p:cNvSpPr/>
          <p:nvPr>
            <p:custDataLst>
              <p:tags r:id="rId4"/>
            </p:custDataLst>
          </p:nvPr>
        </p:nvSpPr>
        <p:spPr bwMode="auto">
          <a:xfrm>
            <a:off x="317500" y="1557655"/>
            <a:ext cx="5538470" cy="2137410"/>
          </a:xfrm>
          <a:prstGeom prst="rect">
            <a:avLst/>
          </a:prstGeom>
          <a:solidFill>
            <a:schemeClr val="bg1">
              <a:lumMod val="9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285750" lvl="0" indent="-285750" algn="l" fontAlgn="auto">
              <a:lnSpc>
                <a:spcPct val="200000"/>
              </a:lnSpc>
              <a:spcBef>
                <a:spcPts val="300"/>
              </a:spcBef>
              <a:spcAft>
                <a:spcPts val="300"/>
              </a:spcAft>
              <a:buClr>
                <a:srgbClr val="C00000"/>
              </a:buClr>
              <a:buSzTx/>
              <a:buFont typeface="Wingdings" panose="05000000000000000000" charset="0"/>
              <a:buChar char="n"/>
            </a:pPr>
            <a:r>
              <a:rPr lang="zh-CN" sz="1400" b="1" dirty="0">
                <a:latin typeface="微软雅黑" panose="020B0503020204020204" pitchFamily="34" charset="-122"/>
                <a:ea typeface="微软雅黑" panose="020B0503020204020204" pitchFamily="34" charset="-122"/>
                <a:cs typeface="宋体" panose="02010600030101010101" pitchFamily="2" charset="-122"/>
                <a:sym typeface="+mn-ea"/>
              </a:rPr>
              <a:t>总规模</a:t>
            </a:r>
            <a:r>
              <a:rPr lang="zh-CN" sz="1400" dirty="0">
                <a:latin typeface="微软雅黑" panose="020B0503020204020204" pitchFamily="34" charset="-122"/>
                <a:ea typeface="微软雅黑" panose="020B0503020204020204" pitchFamily="34" charset="-122"/>
                <a:cs typeface="宋体" panose="02010600030101010101" pitchFamily="2" charset="-122"/>
                <a:sym typeface="+mn-ea"/>
              </a:rPr>
              <a:t>：国内</a:t>
            </a:r>
            <a:r>
              <a:rPr sz="1400" dirty="0">
                <a:latin typeface="微软雅黑" panose="020B0503020204020204" pitchFamily="34" charset="-122"/>
                <a:ea typeface="微软雅黑" panose="020B0503020204020204" pitchFamily="34" charset="-122"/>
                <a:cs typeface="宋体" panose="02010600030101010101" pitchFamily="2" charset="-122"/>
                <a:sym typeface="+mn-ea"/>
              </a:rPr>
              <a:t>互联网</a:t>
            </a:r>
            <a:r>
              <a:rPr lang="zh-CN" sz="1400" dirty="0">
                <a:latin typeface="微软雅黑" panose="020B0503020204020204" pitchFamily="34" charset="-122"/>
                <a:ea typeface="微软雅黑" panose="020B0503020204020204" pitchFamily="34" charset="-122"/>
                <a:cs typeface="宋体" panose="02010600030101010101" pitchFamily="2" charset="-122"/>
                <a:sym typeface="+mn-ea"/>
              </a:rPr>
              <a:t>流量</a:t>
            </a:r>
            <a:r>
              <a:rPr sz="1400" dirty="0">
                <a:latin typeface="微软雅黑" panose="020B0503020204020204" pitchFamily="34" charset="-122"/>
                <a:ea typeface="微软雅黑" panose="020B0503020204020204" pitchFamily="34" charset="-122"/>
                <a:cs typeface="宋体" panose="02010600030101010101" pitchFamily="2" charset="-122"/>
                <a:sym typeface="+mn-ea"/>
              </a:rPr>
              <a:t>超过70%由CDN分发至用户，2022年国内CDN市场规模约273亿。疫情期间快速增长，疫情后增速明显下降。</a:t>
            </a:r>
            <a:endParaRPr sz="1400" dirty="0">
              <a:latin typeface="微软雅黑" panose="020B0503020204020204" pitchFamily="34" charset="-122"/>
              <a:ea typeface="微软雅黑" panose="020B0503020204020204" pitchFamily="34" charset="-122"/>
              <a:cs typeface="宋体" panose="02010600030101010101" pitchFamily="2" charset="-122"/>
              <a:sym typeface="+mn-ea"/>
            </a:endParaRPr>
          </a:p>
          <a:p>
            <a:pPr marL="285750" lvl="0" indent="-285750" algn="l" fontAlgn="auto">
              <a:lnSpc>
                <a:spcPct val="200000"/>
              </a:lnSpc>
              <a:spcBef>
                <a:spcPts val="300"/>
              </a:spcBef>
              <a:spcAft>
                <a:spcPts val="300"/>
              </a:spcAft>
              <a:buClr>
                <a:srgbClr val="C00000"/>
              </a:buClr>
              <a:buSzTx/>
              <a:buFont typeface="Wingdings" panose="05000000000000000000" charset="0"/>
              <a:buChar char="n"/>
            </a:pPr>
            <a:r>
              <a:rPr sz="1400" b="1" dirty="0">
                <a:latin typeface="微软雅黑" panose="020B0503020204020204" pitchFamily="34" charset="-122"/>
                <a:ea typeface="微软雅黑" panose="020B0503020204020204" pitchFamily="34" charset="-122"/>
                <a:cs typeface="宋体" panose="02010600030101010101" pitchFamily="2" charset="-122"/>
                <a:sym typeface="+mn-ea"/>
              </a:rPr>
              <a:t>增长动力</a:t>
            </a:r>
            <a:r>
              <a:rPr sz="1400" dirty="0">
                <a:latin typeface="微软雅黑" panose="020B0503020204020204" pitchFamily="34" charset="-122"/>
                <a:ea typeface="微软雅黑" panose="020B0503020204020204" pitchFamily="34" charset="-122"/>
                <a:cs typeface="宋体" panose="02010600030101010101" pitchFamily="2" charset="-122"/>
                <a:sym typeface="+mn-ea"/>
              </a:rPr>
              <a:t>：宽带和移动用户上网速度提高，视频业务量快速</a:t>
            </a:r>
            <a:r>
              <a:rPr lang="zh-CN" sz="1400" dirty="0">
                <a:latin typeface="微软雅黑" panose="020B0503020204020204" pitchFamily="34" charset="-122"/>
                <a:ea typeface="微软雅黑" panose="020B0503020204020204" pitchFamily="34" charset="-122"/>
                <a:cs typeface="宋体" panose="02010600030101010101" pitchFamily="2" charset="-122"/>
                <a:sym typeface="+mn-ea"/>
              </a:rPr>
              <a:t>增长，</a:t>
            </a:r>
            <a:r>
              <a:rPr sz="1400" dirty="0">
                <a:latin typeface="微软雅黑" panose="020B0503020204020204" pitchFamily="34" charset="-122"/>
                <a:ea typeface="微软雅黑" panose="020B0503020204020204" pitchFamily="34" charset="-122"/>
                <a:cs typeface="宋体" panose="02010600030101010101" pitchFamily="2" charset="-122"/>
                <a:sym typeface="+mn-ea"/>
              </a:rPr>
              <a:t>政府及企业数字化转型加速。</a:t>
            </a:r>
            <a:endParaRPr sz="1400" dirty="0">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59" name="矩形 12"/>
          <p:cNvSpPr/>
          <p:nvPr>
            <p:custDataLst>
              <p:tags r:id="rId5"/>
            </p:custDataLst>
          </p:nvPr>
        </p:nvSpPr>
        <p:spPr bwMode="auto">
          <a:xfrm>
            <a:off x="6144260" y="1078230"/>
            <a:ext cx="5538470" cy="40957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a:buNone/>
            </a:pPr>
            <a:r>
              <a:rPr lang="zh-CN" altLang="en-US" sz="18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竞争态势</a:t>
            </a:r>
            <a:endParaRPr lang="zh-CN" altLang="en-US" sz="18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60" name="矩形 59"/>
          <p:cNvSpPr/>
          <p:nvPr>
            <p:custDataLst>
              <p:tags r:id="rId6"/>
            </p:custDataLst>
          </p:nvPr>
        </p:nvSpPr>
        <p:spPr bwMode="auto">
          <a:xfrm>
            <a:off x="6143625" y="1550035"/>
            <a:ext cx="5539105" cy="2145030"/>
          </a:xfrm>
          <a:prstGeom prst="rect">
            <a:avLst/>
          </a:prstGeom>
          <a:solidFill>
            <a:schemeClr val="bg1">
              <a:lumMod val="95000"/>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marL="285750" lvl="0" indent="-285750" algn="l" fontAlgn="auto">
              <a:lnSpc>
                <a:spcPct val="135000"/>
              </a:lnSpc>
              <a:spcBef>
                <a:spcPts val="300"/>
              </a:spcBef>
              <a:spcAft>
                <a:spcPts val="300"/>
              </a:spcAft>
              <a:buClr>
                <a:srgbClr val="C00000"/>
              </a:buClr>
              <a:buSzTx/>
              <a:buFont typeface="Wingdings" panose="05000000000000000000" charset="0"/>
              <a:buChar char="n"/>
            </a:pPr>
            <a:r>
              <a:rPr lang="zh-CN" sz="1400" b="1" dirty="0">
                <a:latin typeface="微软雅黑" panose="020B0503020204020204" pitchFamily="34" charset="-122"/>
                <a:ea typeface="微软雅黑" panose="020B0503020204020204" pitchFamily="34" charset="-122"/>
                <a:cs typeface="宋体" panose="02010600030101010101" pitchFamily="2" charset="-122"/>
                <a:sym typeface="+mn-ea"/>
              </a:rPr>
              <a:t>竞争趋缓</a:t>
            </a:r>
            <a:r>
              <a:rPr lang="zh-CN" sz="1400" dirty="0">
                <a:latin typeface="微软雅黑" panose="020B0503020204020204" pitchFamily="34" charset="-122"/>
                <a:ea typeface="微软雅黑" panose="020B0503020204020204" pitchFamily="34" charset="-122"/>
                <a:cs typeface="宋体" panose="02010600030101010101" pitchFamily="2" charset="-122"/>
                <a:sym typeface="+mn-ea"/>
              </a:rPr>
              <a:t>：2021年以来，CDN行业主力厂商从降价抢市场、做大规模转变为更加关注盈利，头部CDN厂商之间竞争趋缓。</a:t>
            </a:r>
            <a:endParaRPr lang="zh-CN" sz="1400" dirty="0">
              <a:latin typeface="微软雅黑" panose="020B0503020204020204" pitchFamily="34" charset="-122"/>
              <a:ea typeface="微软雅黑" panose="020B0503020204020204" pitchFamily="34" charset="-122"/>
              <a:cs typeface="宋体" panose="02010600030101010101" pitchFamily="2" charset="-122"/>
              <a:sym typeface="+mn-ea"/>
            </a:endParaRPr>
          </a:p>
          <a:p>
            <a:pPr marL="285750" lvl="0" indent="-285750" algn="l" fontAlgn="auto">
              <a:lnSpc>
                <a:spcPct val="135000"/>
              </a:lnSpc>
              <a:spcBef>
                <a:spcPts val="300"/>
              </a:spcBef>
              <a:spcAft>
                <a:spcPts val="300"/>
              </a:spcAft>
              <a:buClr>
                <a:srgbClr val="C00000"/>
              </a:buClr>
              <a:buSzTx/>
              <a:buFont typeface="Wingdings" panose="05000000000000000000" charset="0"/>
              <a:buChar char="n"/>
            </a:pPr>
            <a:r>
              <a:rPr lang="zh-CN" sz="1400" b="1" dirty="0">
                <a:latin typeface="微软雅黑" panose="020B0503020204020204" pitchFamily="34" charset="-122"/>
                <a:ea typeface="微软雅黑" panose="020B0503020204020204" pitchFamily="34" charset="-122"/>
                <a:cs typeface="宋体" panose="02010600030101010101" pitchFamily="2" charset="-122"/>
                <a:sym typeface="+mn-ea"/>
              </a:rPr>
              <a:t>增长放缓</a:t>
            </a:r>
            <a:r>
              <a:rPr lang="zh-CN" sz="1400" dirty="0">
                <a:latin typeface="微软雅黑" panose="020B0503020204020204" pitchFamily="34" charset="-122"/>
                <a:ea typeface="微软雅黑" panose="020B0503020204020204" pitchFamily="34" charset="-122"/>
                <a:cs typeface="宋体" panose="02010600030101010101" pitchFamily="2" charset="-122"/>
                <a:sym typeface="+mn-ea"/>
              </a:rPr>
              <a:t>：2023年，受字节等客户降低码率、疫情后用户在线时间减少、头部CDN厂商价格继续下探等多重因素影响，阿里、网宿最新财报显示CDN收入同比出现不同幅度的下降。</a:t>
            </a:r>
            <a:endParaRPr lang="zh-CN" sz="1400" dirty="0">
              <a:latin typeface="微软雅黑" panose="020B0503020204020204" pitchFamily="34" charset="-122"/>
              <a:ea typeface="微软雅黑" panose="020B0503020204020204" pitchFamily="34" charset="-122"/>
              <a:cs typeface="宋体" panose="02010600030101010101" pitchFamily="2" charset="-122"/>
              <a:sym typeface="+mn-ea"/>
            </a:endParaRPr>
          </a:p>
          <a:p>
            <a:pPr marL="285750" lvl="0" indent="-285750" algn="l" fontAlgn="auto">
              <a:lnSpc>
                <a:spcPct val="135000"/>
              </a:lnSpc>
              <a:spcBef>
                <a:spcPts val="300"/>
              </a:spcBef>
              <a:spcAft>
                <a:spcPts val="300"/>
              </a:spcAft>
              <a:buClr>
                <a:srgbClr val="C00000"/>
              </a:buClr>
              <a:buSzTx/>
              <a:buFont typeface="Wingdings" panose="05000000000000000000" charset="0"/>
              <a:buChar char="n"/>
            </a:pPr>
            <a:r>
              <a:rPr lang="zh-CN" sz="1400" b="1" dirty="0">
                <a:latin typeface="微软雅黑" panose="020B0503020204020204" pitchFamily="34" charset="-122"/>
                <a:ea typeface="微软雅黑" panose="020B0503020204020204" pitchFamily="34" charset="-122"/>
                <a:cs typeface="宋体" panose="02010600030101010101" pitchFamily="2" charset="-122"/>
                <a:sym typeface="+mn-ea"/>
              </a:rPr>
              <a:t>运营商流量跨省结算</a:t>
            </a:r>
            <a:r>
              <a:rPr lang="zh-CN" sz="1400" dirty="0">
                <a:latin typeface="微软雅黑" panose="020B0503020204020204" pitchFamily="34" charset="-122"/>
                <a:ea typeface="微软雅黑" panose="020B0503020204020204" pitchFamily="34" charset="-122"/>
                <a:cs typeface="宋体" panose="02010600030101010101" pitchFamily="2" charset="-122"/>
                <a:sym typeface="+mn-ea"/>
              </a:rPr>
              <a:t>：推动流量本地分发，提升客户感知，进步增强运营商背景CDN公司的竞争力。</a:t>
            </a:r>
            <a:endParaRPr lang="zh-CN" sz="1400" dirty="0">
              <a:latin typeface="微软雅黑" panose="020B0503020204020204" pitchFamily="34" charset="-122"/>
              <a:ea typeface="微软雅黑" panose="020B0503020204020204" pitchFamily="34" charset="-122"/>
              <a:cs typeface="宋体" panose="02010600030101010101" pitchFamily="2"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1.5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主流</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CDN</a:t>
            </a:r>
            <a:r>
              <a:rPr dirty="0">
                <a:latin typeface="微软雅黑" panose="020B0503020204020204" pitchFamily="34" charset="-122"/>
                <a:ea typeface="微软雅黑" panose="020B0503020204020204" pitchFamily="34" charset="-122"/>
                <a:cs typeface="微软雅黑" panose="020B0503020204020204" pitchFamily="34" charset="-122"/>
              </a:rPr>
              <a:t>服务商相关</a:t>
            </a:r>
            <a:r>
              <a:rPr dirty="0">
                <a:latin typeface="微软雅黑" panose="020B0503020204020204" pitchFamily="34" charset="-122"/>
                <a:ea typeface="微软雅黑" panose="020B0503020204020204" pitchFamily="34" charset="-122"/>
                <a:cs typeface="微软雅黑" panose="020B0503020204020204" pitchFamily="34" charset="-122"/>
              </a:rPr>
              <a:t>情况</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p:nvPr>
            <p:custDataLst>
              <p:tags r:id="rId1"/>
            </p:custDataLst>
          </p:nvPr>
        </p:nvGraphicFramePr>
        <p:xfrm>
          <a:off x="1383030" y="4354830"/>
          <a:ext cx="9324594" cy="2075180"/>
        </p:xfrm>
        <a:graphic>
          <a:graphicData uri="http://schemas.openxmlformats.org/drawingml/2006/table">
            <a:tbl>
              <a:tblPr firstRow="1" bandRow="1">
                <a:tableStyleId>{5940675A-B579-460E-94D1-54222C63F5DA}</a:tableStyleId>
              </a:tblPr>
              <a:tblGrid>
                <a:gridCol w="403225"/>
                <a:gridCol w="1161415"/>
                <a:gridCol w="1285875"/>
                <a:gridCol w="1293749"/>
                <a:gridCol w="1036320"/>
                <a:gridCol w="1035812"/>
                <a:gridCol w="1036066"/>
                <a:gridCol w="1036066"/>
                <a:gridCol w="1036066"/>
              </a:tblGrid>
              <a:tr h="389890">
                <a:tc gridSpan="2">
                  <a:txBody>
                    <a:bodyPr/>
                    <a:lstStyle/>
                    <a:p>
                      <a:pPr indent="0" algn="ctr" fontAlgn="ctr">
                        <a:lnSpc>
                          <a:spcPct val="100000"/>
                        </a:lnSpc>
                        <a:buNone/>
                      </a:pPr>
                      <a:endParaRPr lang="zh-CN" altLang="en-US" sz="1400" b="1" dirty="0">
                        <a:solidFill>
                          <a:schemeClr val="bg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C00000"/>
                    </a:solidFill>
                  </a:tcPr>
                </a:tc>
                <a:tc hMerge="1">
                  <a:tcPr marL="68580" marR="68580" marT="0" marB="0">
                    <a:lnL w="12700" cap="flat" cmpd="sng">
                      <a:solidFill>
                        <a:srgbClr val="000000"/>
                      </a:solidFill>
                      <a:prstDash val="solid"/>
                      <a:headEnd type="none" w="med" len="med"/>
                      <a:tailEnd type="none" w="med" len="me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gridSpan="2">
                  <a:txBody>
                    <a:bodyPr/>
                    <a:lstStyle/>
                    <a:p>
                      <a:pPr indent="0" algn="ctr">
                        <a:lnSpc>
                          <a:spcPct val="100000"/>
                        </a:lnSpc>
                        <a:buNone/>
                      </a:pPr>
                      <a:r>
                        <a:rPr lang="zh-CN" altLang="en-US" sz="1400" b="1" dirty="0" err="1">
                          <a:solidFill>
                            <a:schemeClr val="bg1"/>
                          </a:solidFill>
                          <a:latin typeface="微软雅黑" panose="020B0503020204020204" pitchFamily="34" charset="-122"/>
                          <a:ea typeface="微软雅黑" panose="020B0503020204020204" pitchFamily="34" charset="-122"/>
                          <a:cs typeface="等线" panose="02010600030101010101" pitchFamily="2" charset="-122"/>
                        </a:rPr>
                        <a:t>运营商</a:t>
                      </a:r>
                      <a:endParaRPr lang="zh-CN" altLang="en-US" sz="1400" b="1" dirty="0" err="1">
                        <a:solidFill>
                          <a:schemeClr val="bg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C00000"/>
                    </a:solidFill>
                  </a:tcPr>
                </a:tc>
                <a:tc hMerge="1">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C00000"/>
                    </a:solidFill>
                  </a:tcPr>
                </a:tc>
                <a:tc gridSpan="4">
                  <a:txBody>
                    <a:bodyPr/>
                    <a:lstStyle/>
                    <a:p>
                      <a:pPr indent="0" algn="ctr">
                        <a:lnSpc>
                          <a:spcPct val="100000"/>
                        </a:lnSpc>
                        <a:buNone/>
                      </a:pPr>
                      <a:r>
                        <a:rPr lang="zh-CN" altLang="en-US" sz="1400" b="1" dirty="0" err="1">
                          <a:solidFill>
                            <a:schemeClr val="bg1"/>
                          </a:solidFill>
                          <a:latin typeface="微软雅黑" panose="020B0503020204020204" pitchFamily="34" charset="-122"/>
                          <a:ea typeface="微软雅黑" panose="020B0503020204020204" pitchFamily="34" charset="-122"/>
                          <a:cs typeface="等线" panose="02010600030101010101" pitchFamily="2" charset="-122"/>
                        </a:rPr>
                        <a:t>云厂商</a:t>
                      </a:r>
                      <a:endParaRPr lang="zh-CN" altLang="en-US" sz="1400" b="1" dirty="0" err="1">
                        <a:solidFill>
                          <a:schemeClr val="bg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C00000"/>
                    </a:solidFill>
                  </a:tcPr>
                </a:tc>
                <a:tc hMerge="1">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C00000"/>
                    </a:solidFill>
                  </a:tcPr>
                </a:tc>
                <a:tc hMerge="1">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C00000"/>
                    </a:solidFill>
                  </a:tcPr>
                </a:tc>
                <a:tc hMerge="1">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C00000"/>
                    </a:solidFill>
                  </a:tcPr>
                </a:tc>
                <a:tc>
                  <a:txBody>
                    <a:bodyPr/>
                    <a:lstStyle/>
                    <a:p>
                      <a:pPr indent="0" algn="ctr">
                        <a:lnSpc>
                          <a:spcPct val="100000"/>
                        </a:lnSpc>
                        <a:buNone/>
                      </a:pPr>
                      <a:r>
                        <a:rPr lang="zh-CN" altLang="en-US" sz="1400" b="1" dirty="0" err="1">
                          <a:solidFill>
                            <a:schemeClr val="bg1"/>
                          </a:solidFill>
                          <a:latin typeface="微软雅黑" panose="020B0503020204020204" pitchFamily="34" charset="-122"/>
                          <a:ea typeface="微软雅黑" panose="020B0503020204020204" pitchFamily="34" charset="-122"/>
                          <a:cs typeface="等线" panose="02010600030101010101" pitchFamily="2" charset="-122"/>
                        </a:rPr>
                        <a:t>传统</a:t>
                      </a:r>
                      <a:endParaRPr lang="zh-CN" altLang="en-US" sz="1400" b="1" dirty="0" err="1">
                        <a:solidFill>
                          <a:schemeClr val="bg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C00000"/>
                    </a:solidFill>
                  </a:tcPr>
                </a:tc>
              </a:tr>
              <a:tr h="405130">
                <a:tc gridSpan="2">
                  <a:txBody>
                    <a:bodyPr/>
                    <a:p>
                      <a:pPr indent="0" algn="ctr" fontAlgn="ctr">
                        <a:lnSpc>
                          <a:spcPct val="100000"/>
                        </a:lnSpc>
                        <a:buNone/>
                      </a:pPr>
                      <a:endParaRPr lang="en-US" altLang="zh-CN" sz="1400" b="0" dirty="0">
                        <a:solidFill>
                          <a:schemeClr val="tx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T w="19050">
                      <a:solidFill>
                        <a:schemeClr val="tx1"/>
                      </a:solidFill>
                      <a:prstDash val="solid"/>
                    </a:lnT>
                    <a:lnB w="19050">
                      <a:solidFill>
                        <a:schemeClr val="tx1"/>
                      </a:solidFill>
                      <a:prstDash val="solid"/>
                    </a:lnB>
                    <a:lnTlToBr>
                      <a:noFill/>
                    </a:lnTlToBr>
                    <a:lnBlToTr>
                      <a:noFill/>
                    </a:lnBlToTr>
                    <a:solidFill>
                      <a:srgbClr val="F8D7CD"/>
                    </a:solidFill>
                  </a:tcPr>
                </a:tc>
                <a:tc hMerge="1">
                  <a:tcPr>
                    <a:lnR w="19050">
                      <a:solidFill>
                        <a:schemeClr val="tx1"/>
                      </a:solidFill>
                      <a:prstDash val="solid"/>
                    </a:lnR>
                  </a:tcPr>
                </a:tc>
                <a:tc>
                  <a:txBody>
                    <a:bodyPr/>
                    <a:lstStyle/>
                    <a:p>
                      <a:pPr indent="0" algn="ctr">
                        <a:lnSpc>
                          <a:spcPct val="100000"/>
                        </a:lnSpc>
                        <a:buNone/>
                      </a:pPr>
                      <a:r>
                        <a:rPr 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rPr>
                        <a:t>天翼云</a:t>
                      </a:r>
                      <a:endParaRPr lang="en-US" alt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a:lnSpc>
                          <a:spcPct val="100000"/>
                        </a:lnSpc>
                        <a:buNone/>
                      </a:pPr>
                      <a:r>
                        <a:rPr 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rPr>
                        <a:t>移动云</a:t>
                      </a:r>
                      <a:endParaRPr lang="en-US" alt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a:lnSpc>
                          <a:spcPct val="100000"/>
                        </a:lnSpc>
                        <a:buNone/>
                      </a:pPr>
                      <a:r>
                        <a:rPr 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rPr>
                        <a:t>阿里云</a:t>
                      </a:r>
                      <a:endParaRPr lang="en-US" alt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a:lnSpc>
                          <a:spcPct val="100000"/>
                        </a:lnSpc>
                        <a:buNone/>
                      </a:pPr>
                      <a:r>
                        <a:rPr 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rPr>
                        <a:t>腾讯云</a:t>
                      </a:r>
                      <a:endParaRPr lang="en-US" alt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a:lnSpc>
                          <a:spcPct val="100000"/>
                        </a:lnSpc>
                        <a:buNone/>
                      </a:pPr>
                      <a:r>
                        <a:rPr 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rPr>
                        <a:t>华为云</a:t>
                      </a:r>
                      <a:endParaRPr lang="en-US" alt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a:lnSpc>
                          <a:spcPct val="100000"/>
                        </a:lnSpc>
                        <a:buNone/>
                      </a:pPr>
                      <a:r>
                        <a:rPr 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rPr>
                        <a:t>百度智能云</a:t>
                      </a:r>
                      <a:endParaRPr lang="en-US" alt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a:lnSpc>
                          <a:spcPct val="100000"/>
                        </a:lnSpc>
                        <a:buNone/>
                      </a:pPr>
                      <a:r>
                        <a:rPr 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rPr>
                        <a:t>网宿科技</a:t>
                      </a:r>
                      <a:endParaRPr lang="en-US" altLang="en-US" sz="1400" b="0" dirty="0" err="1">
                        <a:solidFill>
                          <a:schemeClr val="tx1"/>
                        </a:solidFill>
                        <a:latin typeface="微软雅黑" panose="020B0503020204020204" pitchFamily="34" charset="-122"/>
                        <a:ea typeface="微软雅黑" panose="020B0503020204020204" pitchFamily="34" charset="-122"/>
                        <a:cs typeface="等线" panose="02010600030101010101" pitchFamily="2"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r>
              <a:tr h="387350">
                <a:tc rowSpan="3">
                  <a:txBody>
                    <a:bodyPr/>
                    <a:lstStyle/>
                    <a:p>
                      <a:pPr indent="0" algn="ctr" fontAlgn="ctr">
                        <a:lnSpc>
                          <a:spcPct val="150000"/>
                        </a:lnSpc>
                        <a:buNone/>
                      </a:pPr>
                      <a:r>
                        <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网络</a:t>
                      </a:r>
                      <a:endPar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fontAlgn="ctr">
                        <a:lnSpc>
                          <a:spcPct val="150000"/>
                        </a:lnSpc>
                        <a:buNone/>
                      </a:pPr>
                      <a:r>
                        <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资源</a:t>
                      </a:r>
                      <a:endPar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fontAlgn="ctr">
                        <a:buNone/>
                      </a:pPr>
                      <a:r>
                        <a:rPr lang="en-US" sz="12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带宽储备</a:t>
                      </a:r>
                      <a:endParaRPr lang="en-US" altLang="en-US" sz="12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a:buNone/>
                      </a:pPr>
                      <a:r>
                        <a:rPr 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150T+</a:t>
                      </a:r>
                      <a:endParaRPr lang="en-US"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140T+</a:t>
                      </a:r>
                      <a:endParaRPr lang="en-US"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180T+</a:t>
                      </a:r>
                      <a:endParaRPr lang="en-US"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160T+</a:t>
                      </a:r>
                      <a:endParaRPr lang="en-US"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180T+</a:t>
                      </a:r>
                      <a:endParaRPr lang="en-US"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150T+</a:t>
                      </a:r>
                      <a:endParaRPr lang="en-US"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未公开</a:t>
                      </a:r>
                      <a:endParaRPr lang="en-US"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r>
              <a:tr h="387350">
                <a:tc vMerge="1">
                  <a:tcPr marL="68580" marR="68580" marT="0" marB="0" anchor="ctr">
                    <a:lnL w="19050">
                      <a:solidFill>
                        <a:schemeClr val="tx1"/>
                      </a:solidFill>
                      <a:prstDash val="solid"/>
                    </a:lnL>
                    <a:lnR w="19050">
                      <a:solidFill>
                        <a:schemeClr val="tx1"/>
                      </a:solidFill>
                      <a:prstDash val="soli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lumMod val="95000"/>
                      </a:schemeClr>
                    </a:solidFill>
                  </a:tcPr>
                </a:tc>
                <a:tc>
                  <a:txBody>
                    <a:bodyPr/>
                    <a:lstStyle/>
                    <a:p>
                      <a:pPr indent="0" algn="ctr" fontAlgn="ctr">
                        <a:buNone/>
                      </a:pPr>
                      <a:r>
                        <a:rPr lang="en-US" sz="12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CDN国内节点</a:t>
                      </a:r>
                      <a:endParaRPr lang="en-US" altLang="en-US" sz="12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a:buNone/>
                      </a:pPr>
                      <a:r>
                        <a:rPr 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600+</a:t>
                      </a:r>
                      <a:endParaRPr lang="en-US"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600+</a:t>
                      </a:r>
                      <a:endParaRPr lang="en-US"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2300+</a:t>
                      </a:r>
                      <a:endParaRPr lang="en-US"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2000+</a:t>
                      </a:r>
                      <a:endParaRPr lang="en-US"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2000+</a:t>
                      </a:r>
                      <a:endParaRPr lang="en-US"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2500+</a:t>
                      </a:r>
                      <a:endParaRPr lang="en-US"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2000+</a:t>
                      </a:r>
                      <a:endParaRPr lang="en-US" altLang="en-US" sz="12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r>
              <a:tr h="387350">
                <a:tc vMerge="1">
                  <a:tcPr marL="68580" marR="68580" marT="0" marB="0" anchor="ctr">
                    <a:lnL w="19050">
                      <a:solidFill>
                        <a:schemeClr val="tx1"/>
                      </a:solidFill>
                      <a:prstDash val="solid"/>
                    </a:lnL>
                    <a:lnR w="19050">
                      <a:solidFill>
                        <a:schemeClr val="tx1"/>
                      </a:solidFill>
                      <a:prstDash val="solid"/>
                    </a:lnR>
                    <a:lnT w="12700" cap="flat" cmpd="sng">
                      <a:solidFill>
                        <a:srgbClr val="000000"/>
                      </a:solidFill>
                      <a:prstDash val="solid"/>
                      <a:headEnd type="none" w="med" len="med"/>
                      <a:tailEnd type="none" w="med" len="med"/>
                    </a:lnT>
                    <a:lnB w="19050">
                      <a:solidFill>
                        <a:schemeClr val="tx1"/>
                      </a:solidFill>
                      <a:prstDash val="solid"/>
                    </a:lnB>
                    <a:lnTlToBr>
                      <a:noFill/>
                    </a:lnTlToBr>
                    <a:lnBlToTr>
                      <a:noFill/>
                    </a:lnBlToTr>
                    <a:solidFill>
                      <a:schemeClr val="bg1">
                        <a:lumMod val="95000"/>
                      </a:schemeClr>
                    </a:solidFill>
                  </a:tcPr>
                </a:tc>
                <a:tc>
                  <a:txBody>
                    <a:bodyPr/>
                    <a:lstStyle/>
                    <a:p>
                      <a:pPr indent="0" algn="ctr" fontAlgn="ctr">
                        <a:buNone/>
                      </a:pPr>
                      <a:r>
                        <a:rPr 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海外CDN节点</a:t>
                      </a:r>
                      <a:endParaRPr lang="en-US" altLang="en-US" sz="12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rgbClr val="F8D7CD"/>
                    </a:solidFill>
                  </a:tcPr>
                </a:tc>
                <a:tc>
                  <a:txBody>
                    <a:bodyPr/>
                    <a:lstStyle/>
                    <a:p>
                      <a:pPr indent="0" algn="ctr">
                        <a:buNone/>
                      </a:pPr>
                      <a:r>
                        <a:rPr lang="zh-CN" alt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自建及合作</a:t>
                      </a:r>
                      <a:r>
                        <a:rPr 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500+</a:t>
                      </a:r>
                      <a:endParaRPr lang="en-US" alt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algn="ctr">
                        <a:buClrTx/>
                        <a:buSzTx/>
                        <a:buFontTx/>
                        <a:buNone/>
                      </a:pPr>
                      <a:r>
                        <a:rPr lang="zh-CN" altLang="en-US" sz="12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自建及合作</a:t>
                      </a:r>
                      <a:r>
                        <a:rPr lang="zh-CN" alt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340+</a:t>
                      </a:r>
                      <a:endParaRPr lang="zh-CN" alt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900+</a:t>
                      </a:r>
                      <a:endParaRPr lang="en-US" alt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800+</a:t>
                      </a:r>
                      <a:endParaRPr lang="en-US" alt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800+</a:t>
                      </a:r>
                      <a:endParaRPr lang="en-US" altLang="en-US" sz="1200"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500+</a:t>
                      </a:r>
                      <a:endParaRPr lang="en-US" alt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c>
                  <a:txBody>
                    <a:bodyPr/>
                    <a:lstStyle/>
                    <a:p>
                      <a:pPr indent="0" algn="ctr">
                        <a:buNone/>
                      </a:pPr>
                      <a:r>
                        <a:rPr 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800+</a:t>
                      </a:r>
                      <a:endParaRPr lang="en-US" altLang="en-US" sz="1200" b="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nchor="ctr">
                    <a:lnL w="19050">
                      <a:solidFill>
                        <a:schemeClr val="tx1"/>
                      </a:solidFill>
                      <a:prstDash val="solid"/>
                    </a:lnL>
                    <a:lnR w="19050">
                      <a:solidFill>
                        <a:schemeClr val="tx1"/>
                      </a:solidFill>
                      <a:prstDash val="solid"/>
                    </a:lnR>
                    <a:lnT w="19050">
                      <a:solidFill>
                        <a:schemeClr val="tx1"/>
                      </a:solidFill>
                      <a:prstDash val="solid"/>
                    </a:lnT>
                    <a:lnB w="19050">
                      <a:solidFill>
                        <a:schemeClr val="tx1"/>
                      </a:solidFill>
                      <a:prstDash val="solid"/>
                    </a:lnB>
                    <a:lnTlToBr>
                      <a:noFill/>
                    </a:lnTlToBr>
                    <a:lnBlToTr>
                      <a:noFill/>
                    </a:lnBlToTr>
                    <a:solidFill>
                      <a:schemeClr val="bg1">
                        <a:lumMod val="95000"/>
                      </a:schemeClr>
                    </a:solidFill>
                  </a:tcPr>
                </a:tc>
              </a:tr>
            </a:tbl>
          </a:graphicData>
        </a:graphic>
      </p:graphicFrame>
      <p:sp>
        <p:nvSpPr>
          <p:cNvPr id="9" name="文本框 8"/>
          <p:cNvSpPr txBox="1"/>
          <p:nvPr>
            <p:custDataLst>
              <p:tags r:id="rId2"/>
            </p:custDataLst>
          </p:nvPr>
        </p:nvSpPr>
        <p:spPr>
          <a:xfrm>
            <a:off x="1637030" y="1642110"/>
            <a:ext cx="963295" cy="311785"/>
          </a:xfrm>
          <a:prstGeom prst="rect">
            <a:avLst/>
          </a:prstGeom>
          <a:noFill/>
        </p:spPr>
        <p:txBody>
          <a:bodyPr wrap="square" rtlCol="0" anchor="t">
            <a:noAutofit/>
          </a:bodyPr>
          <a:lstStyle/>
          <a:p>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能力项</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443230" y="998220"/>
            <a:ext cx="11203940" cy="3115310"/>
          </a:xfrm>
          <a:prstGeom prst="rect">
            <a:avLst/>
          </a:prstGeom>
          <a:noFill/>
        </p:spPr>
        <p:txBody>
          <a:bodyPr wrap="square" rtlCol="0" anchor="t">
            <a:spAutoFit/>
          </a:bodyPr>
          <a:lstStyle/>
          <a:p>
            <a:pPr marL="285750" indent="-285750" fontAlgn="auto">
              <a:lnSpc>
                <a:spcPct val="150000"/>
              </a:lnSpc>
              <a:buClr>
                <a:srgbClr val="C00000"/>
              </a:buClr>
              <a:buFont typeface="Wingdings" panose="05000000000000000000" charset="0"/>
              <a:buChar char="p"/>
            </a:pP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市场现状</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目前已基本形成</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传统</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厂商、云厂商和运营商</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三类</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服务商竞争格局，产品渐趋同质化。各</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服务商</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均可提供</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点播、直播、下载、静态、高码率、全站加速、安全加速</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等功能。</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buClr>
                <a:srgbClr val="C00000"/>
              </a:buClr>
              <a:buFont typeface="Wingdings" panose="05000000000000000000" charset="0"/>
              <a:buNone/>
            </a:pPr>
            <a:endParaRPr lang="zh-CN" altLang="en-US" sz="5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fontAlgn="auto">
              <a:lnSpc>
                <a:spcPct val="150000"/>
              </a:lnSpc>
              <a:buClr>
                <a:srgbClr val="C00000"/>
              </a:buClr>
              <a:buFont typeface="Wingdings" panose="05000000000000000000" charset="0"/>
              <a:buChar char="p"/>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运营商</a:t>
            </a: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市场现状：</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中国电信、中国移动近年</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业务发展迅猛，大有后来居上的趋势。</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fontAlgn="auto">
              <a:lnSpc>
                <a:spcPct val="150000"/>
              </a:lnSpc>
              <a:buClr>
                <a:srgbClr val="C00000"/>
              </a:buClr>
              <a:buFont typeface="Wingdings" panose="05000000000000000000" charset="0"/>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中国电信由天翼云负责</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平台的投资建设及运营，带宽资源采用与各省收入分成模式。</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2023</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年业务规模约</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50T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，年收入约</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21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亿。</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fontAlgn="auto">
              <a:lnSpc>
                <a:spcPct val="150000"/>
              </a:lnSpc>
              <a:buClr>
                <a:srgbClr val="C00000"/>
              </a:buClr>
              <a:buFont typeface="Wingdings" panose="05000000000000000000" charset="0"/>
              <a:buChar char="Ø"/>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中国移动由集团负责投资建设</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网络平台、网络部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运营中心统筹</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CDN</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网络节点规划及业务运营。</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2023</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年业务规模约</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38T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（不含内部应用），年收入约</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sym typeface="+mn-ea"/>
              </a:rPr>
              <a:t>20</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亿。</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ABLE_ENDDRAG_ORIGIN_RECT" val="888*477"/>
  <p:tag name="TABLE_ENDDRAG_RECT" val="25*8*888*477"/>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TABLE_ENDDRAG_ORIGIN_RECT" val="815*386"/>
  <p:tag name="TABLE_ENDDRAG_RECT" val="79*101*815*386"/>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TABLE_ENDDRAG_ORIGIN_RECT" val="776*236"/>
  <p:tag name="TABLE_ENDDRAG_RECT" val="170*166*776*236"/>
</p:tagLst>
</file>

<file path=ppt/tags/tag23.xml><?xml version="1.0" encoding="utf-8"?>
<p:tagLst xmlns:p="http://schemas.openxmlformats.org/presentationml/2006/main">
  <p:tag name="TABLE_ENDDRAG_ORIGIN_RECT" val="310*184"/>
  <p:tag name="TABLE_ENDDRAG_RECT" val="518*213*310*184"/>
</p:tagLst>
</file>

<file path=ppt/tags/tag24.xml><?xml version="1.0" encoding="utf-8"?>
<p:tagLst xmlns:p="http://schemas.openxmlformats.org/presentationml/2006/main">
  <p:tag name="TABLE_ENDDRAG_ORIGIN_RECT" val="310*184"/>
  <p:tag name="TABLE_ENDDRAG_RECT" val="518*213*310*184"/>
</p:tagLst>
</file>

<file path=ppt/tags/tag25.xml><?xml version="1.0" encoding="utf-8"?>
<p:tagLst xmlns:p="http://schemas.openxmlformats.org/presentationml/2006/main">
  <p:tag name="KSO_WM_DIAGRAM_VIRTUALLY_FRAME" val="{&quot;height&quot;:91.85,&quot;left&quot;:34.55,&quot;top&quot;:82.85,&quot;width&quot;:271.95}"/>
</p:tagLst>
</file>

<file path=ppt/tags/tag26.xml><?xml version="1.0" encoding="utf-8"?>
<p:tagLst xmlns:p="http://schemas.openxmlformats.org/presentationml/2006/main">
  <p:tag name="KSO_WM_DIAGRAM_VIRTUALLY_FRAME" val="{&quot;height&quot;:91.85,&quot;left&quot;:34.55,&quot;top&quot;:82.85,&quot;width&quot;:271.95}"/>
</p:tagLst>
</file>

<file path=ppt/tags/tag27.xml><?xml version="1.0" encoding="utf-8"?>
<p:tagLst xmlns:p="http://schemas.openxmlformats.org/presentationml/2006/main">
  <p:tag name="TABLE_ENDDRAG_ORIGIN_RECT" val="310*184"/>
  <p:tag name="TABLE_ENDDRAG_RECT" val="518*213*310*184"/>
</p:tagLst>
</file>

<file path=ppt/tags/tag28.xml><?xml version="1.0" encoding="utf-8"?>
<p:tagLst xmlns:p="http://schemas.openxmlformats.org/presentationml/2006/main">
  <p:tag name="KSO_WM_DIAGRAM_VIRTUALLY_FRAME" val="{&quot;height&quot;:91.85,&quot;left&quot;:34.55,&quot;top&quot;:82.85,&quot;width&quot;:271.95}"/>
</p:tagLst>
</file>

<file path=ppt/tags/tag29.xml><?xml version="1.0" encoding="utf-8"?>
<p:tagLst xmlns:p="http://schemas.openxmlformats.org/presentationml/2006/main">
  <p:tag name="KSO_WM_DIAGRAM_VIRTUALLY_FRAME" val="{&quot;height&quot;:91.85,&quot;left&quot;:34.55,&quot;top&quot;:82.85,&quot;width&quot;:271.95}"/>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TABLE_ENDDRAG_ORIGIN_RECT" val="310*184"/>
  <p:tag name="TABLE_ENDDRAG_RECT" val="518*213*310*184"/>
</p:tagLst>
</file>

<file path=ppt/tags/tag31.xml><?xml version="1.0" encoding="utf-8"?>
<p:tagLst xmlns:p="http://schemas.openxmlformats.org/presentationml/2006/main">
  <p:tag name="KSO_WM_DIAGRAM_VIRTUALLY_FRAME" val="{&quot;height&quot;:91.85,&quot;left&quot;:34.55,&quot;top&quot;:82.85,&quot;width&quot;:271.95}"/>
</p:tagLst>
</file>

<file path=ppt/tags/tag32.xml><?xml version="1.0" encoding="utf-8"?>
<p:tagLst xmlns:p="http://schemas.openxmlformats.org/presentationml/2006/main">
  <p:tag name="KSO_WM_DIAGRAM_VIRTUALLY_FRAME" val="{&quot;height&quot;:91.85,&quot;left&quot;:34.55,&quot;top&quot;:82.85,&quot;width&quot;:271.95}"/>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TABLE_ENDDRAG_ORIGIN_RECT" val="855*86"/>
  <p:tag name="TABLE_ENDDRAG_RECT" val="38*422*855*86"/>
</p:tagLst>
</file>

<file path=ppt/tags/tag52.xml><?xml version="1.0" encoding="utf-8"?>
<p:tagLst xmlns:p="http://schemas.openxmlformats.org/presentationml/2006/main">
  <p:tag name="commondata" val="eyJoZGlkIjoiN2YzNjBkOTgyNWQ1YTMxYzM3MzMwNWFiODNmOWIzYWM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TABLE_ENDDRAG_ORIGIN_RECT" val="828*420"/>
  <p:tag name="TABLE_ENDDRAG_RECT" val="54*92*828*420"/>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9276</Words>
  <Application>WPS 演示</Application>
  <PresentationFormat>宽屏</PresentationFormat>
  <Paragraphs>997</Paragraphs>
  <Slides>36</Slides>
  <Notes>20</Notes>
  <HiddenSlides>0</HiddenSlides>
  <MMClips>0</MMClips>
  <ScaleCrop>false</ScaleCrop>
  <HeadingPairs>
    <vt:vector size="8" baseType="variant">
      <vt:variant>
        <vt:lpstr>已用的字体</vt:lpstr>
      </vt:variant>
      <vt:variant>
        <vt:i4>19</vt:i4>
      </vt:variant>
      <vt:variant>
        <vt:lpstr>主题</vt:lpstr>
      </vt:variant>
      <vt:variant>
        <vt:i4>6</vt:i4>
      </vt:variant>
      <vt:variant>
        <vt:lpstr>嵌入 OLE 服务器</vt:lpstr>
      </vt:variant>
      <vt:variant>
        <vt:i4>1</vt:i4>
      </vt:variant>
      <vt:variant>
        <vt:lpstr>幻灯片标题</vt:lpstr>
      </vt:variant>
      <vt:variant>
        <vt:i4>36</vt:i4>
      </vt:variant>
    </vt:vector>
  </HeadingPairs>
  <TitlesOfParts>
    <vt:vector size="62" baseType="lpstr">
      <vt:lpstr>Arial</vt:lpstr>
      <vt:lpstr>宋体</vt:lpstr>
      <vt:lpstr>Wingdings</vt:lpstr>
      <vt:lpstr>Calibri</vt:lpstr>
      <vt:lpstr>黑体</vt:lpstr>
      <vt:lpstr>微软雅黑</vt:lpstr>
      <vt:lpstr>FZLanTingHei-R-GBK</vt:lpstr>
      <vt:lpstr>TencentSans W7</vt:lpstr>
      <vt:lpstr>FZLanTingHei-R-GBK</vt:lpstr>
      <vt:lpstr>Segoe Print</vt:lpstr>
      <vt:lpstr>Times New Roman</vt:lpstr>
      <vt:lpstr>Arial Unicode MS</vt:lpstr>
      <vt:lpstr>Wingdings</vt:lpstr>
      <vt:lpstr>汉仪君黑-55W</vt:lpstr>
      <vt:lpstr>等线</vt:lpstr>
      <vt:lpstr>仿宋</vt:lpstr>
      <vt:lpstr>Arial Unicode MS</vt:lpstr>
      <vt:lpstr>Arial</vt:lpstr>
      <vt:lpstr>楷体</vt:lpstr>
      <vt:lpstr>2_Office 主题​​</vt:lpstr>
      <vt:lpstr>自定义设计方案</vt:lpstr>
      <vt:lpstr>10_Office Theme</vt:lpstr>
      <vt:lpstr>5_Office Theme</vt:lpstr>
      <vt:lpstr>6_Office Theme</vt:lpstr>
      <vt:lpstr>1_自定义设计方案</vt:lpstr>
      <vt:lpstr>Word.Document.12</vt:lpstr>
      <vt:lpstr>PowerPoint 演示文稿</vt:lpstr>
      <vt:lpstr>云宙时代公司介绍</vt:lpstr>
      <vt:lpstr>竞争优势</vt:lpstr>
      <vt:lpstr>PowerPoint 演示文稿</vt:lpstr>
      <vt:lpstr>1.1 什么是CDN</vt:lpstr>
      <vt:lpstr>1.2 CDN产品的使用场景-通用场景</vt:lpstr>
      <vt:lpstr>1.3 CDN产品的使用场景-重点场景</vt:lpstr>
      <vt:lpstr>1.4 国内CDN市场规模及竞争态势</vt:lpstr>
      <vt:lpstr>1.5 主流CDN服务商相关情况</vt:lpstr>
      <vt:lpstr>1.6 建设中国联通CDN网络的必要性</vt:lpstr>
      <vt:lpstr>1.7 CDN产品目标客户</vt:lpstr>
      <vt:lpstr>1.8 CDN产品商机识别</vt:lpstr>
      <vt:lpstr>1.9 CDN产品售前资料包</vt:lpstr>
      <vt:lpstr>PowerPoint 演示文稿</vt:lpstr>
      <vt:lpstr>2.1 联通CDN产品-整体规划</vt:lpstr>
      <vt:lpstr>2.2 CDN网络节点建设规划</vt:lpstr>
      <vt:lpstr>PowerPoint 演示文稿</vt:lpstr>
      <vt:lpstr>PowerPoint 演示文稿</vt:lpstr>
      <vt:lpstr>PowerPoint 演示文稿</vt:lpstr>
      <vt:lpstr>3.2 CDN产品基础资费</vt:lpstr>
      <vt:lpstr>3.3 CDN产品增值服务资费</vt:lpstr>
      <vt:lpstr>3.4 折扣管理</vt:lpstr>
      <vt:lpstr>PowerPoint 演示文稿</vt:lpstr>
      <vt:lpstr>4.1 政企运营平台-业务订购（1/3）</vt:lpstr>
      <vt:lpstr>4.1 政企运营平台-业务订购（2/3）</vt:lpstr>
      <vt:lpstr>4.1 政企运营平台-业务订购（3/3）</vt:lpstr>
      <vt:lpstr>4.2 政企运营平台-订单查询</vt:lpstr>
      <vt:lpstr>4.3 政企运营平台-订单变更及销户</vt:lpstr>
      <vt:lpstr>4.4 政企运营平台-订单审核及通知</vt:lpstr>
      <vt:lpstr>4.5 政企运营平台-对账与缴费</vt:lpstr>
      <vt:lpstr>4.5 联通政企在线门户（1/2）</vt:lpstr>
      <vt:lpstr>4.5 联通政企在线门户-控制台（2/2）</vt:lpstr>
      <vt:lpstr>4.6 客户业务信息配置</vt:lpstr>
      <vt:lpstr>PowerPoint 演示文稿</vt:lpstr>
      <vt:lpstr>其他相关事项</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Wanying Huang(联通集团信息化部（信息安全部）)</dc:creator>
  <cp:lastModifiedBy>77170</cp:lastModifiedBy>
  <cp:revision>312</cp:revision>
  <dcterms:created xsi:type="dcterms:W3CDTF">2023-09-20T11:54:00Z</dcterms:created>
  <dcterms:modified xsi:type="dcterms:W3CDTF">2024-10-18T08:16:40Z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4C9DF78C4307451F9A8FE16F113A1E52_13</vt:lpwstr>
  </property>
  <property fmtid="{D5CDD505-2E9C-101B-9397-08002B2CF9AE}" pid="3" name="KSOProductBuildVer">
    <vt:lpwstr>2052-11.8.2.11542</vt:lpwstr>
  </property>
</Properties>
</file>